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Impact" panose="020B0806030902050204" pitchFamily="34" charset="0"/>
      <p:regular r:id="rId12"/>
    </p:embeddedFont>
    <p:embeddedFont>
      <p:font typeface="Lato" panose="020F0502020204030203" pitchFamily="34" charset="0"/>
      <p:regular r:id="rId13"/>
      <p:bold r:id="rId14"/>
    </p:embeddedFont>
    <p:embeddedFont>
      <p:font typeface="Lato Bold" panose="020F0502020204030203" pitchFamily="3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autoAdjust="0"/>
    <p:restoredTop sz="94589" autoAdjust="0"/>
  </p:normalViewPr>
  <p:slideViewPr>
    <p:cSldViewPr>
      <p:cViewPr>
        <p:scale>
          <a:sx n="63" d="100"/>
          <a:sy n="63" d="100"/>
        </p:scale>
        <p:origin x="224"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sv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399233" y="4020562"/>
            <a:ext cx="3593937" cy="3593937"/>
          </a:xfrm>
          <a:custGeom>
            <a:avLst/>
            <a:gdLst/>
            <a:ahLst/>
            <a:cxnLst/>
            <a:rect l="l" t="t" r="r" b="b"/>
            <a:pathLst>
              <a:path w="3593937" h="3593937">
                <a:moveTo>
                  <a:pt x="0" y="0"/>
                </a:moveTo>
                <a:lnTo>
                  <a:pt x="3593937" y="0"/>
                </a:lnTo>
                <a:lnTo>
                  <a:pt x="3593937" y="3593936"/>
                </a:lnTo>
                <a:lnTo>
                  <a:pt x="0" y="359393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p:cNvGrpSpPr/>
          <p:nvPr/>
        </p:nvGrpSpPr>
        <p:grpSpPr>
          <a:xfrm>
            <a:off x="10340479" y="2868805"/>
            <a:ext cx="5116154" cy="5913285"/>
            <a:chOff x="0" y="0"/>
            <a:chExt cx="792626" cy="916123"/>
          </a:xfrm>
        </p:grpSpPr>
        <p:sp>
          <p:nvSpPr>
            <p:cNvPr id="4" name="Freeform 4"/>
            <p:cNvSpPr/>
            <p:nvPr/>
          </p:nvSpPr>
          <p:spPr>
            <a:xfrm>
              <a:off x="0" y="0"/>
              <a:ext cx="792626" cy="916123"/>
            </a:xfrm>
            <a:custGeom>
              <a:avLst/>
              <a:gdLst/>
              <a:ahLst/>
              <a:cxnLst/>
              <a:rect l="l" t="t" r="r" b="b"/>
              <a:pathLst>
                <a:path w="792626" h="916123">
                  <a:moveTo>
                    <a:pt x="57503" y="0"/>
                  </a:moveTo>
                  <a:lnTo>
                    <a:pt x="735123" y="0"/>
                  </a:lnTo>
                  <a:cubicBezTo>
                    <a:pt x="766881" y="0"/>
                    <a:pt x="792626" y="25745"/>
                    <a:pt x="792626" y="57503"/>
                  </a:cubicBezTo>
                  <a:lnTo>
                    <a:pt x="792626" y="858620"/>
                  </a:lnTo>
                  <a:cubicBezTo>
                    <a:pt x="792626" y="890378"/>
                    <a:pt x="766881" y="916123"/>
                    <a:pt x="735123" y="916123"/>
                  </a:cubicBezTo>
                  <a:lnTo>
                    <a:pt x="57503" y="916123"/>
                  </a:lnTo>
                  <a:cubicBezTo>
                    <a:pt x="25745" y="916123"/>
                    <a:pt x="0" y="890378"/>
                    <a:pt x="0" y="858620"/>
                  </a:cubicBezTo>
                  <a:lnTo>
                    <a:pt x="0" y="57503"/>
                  </a:lnTo>
                  <a:cubicBezTo>
                    <a:pt x="0" y="25745"/>
                    <a:pt x="25745" y="0"/>
                    <a:pt x="57503" y="0"/>
                  </a:cubicBezTo>
                  <a:close/>
                </a:path>
              </a:pathLst>
            </a:custGeom>
            <a:blipFill>
              <a:blip r:embed="rId3"/>
              <a:stretch>
                <a:fillRect b="-21392"/>
              </a:stretch>
            </a:blipFill>
          </p:spPr>
          <p:txBody>
            <a:bodyPr/>
            <a:lstStyle/>
            <a:p>
              <a:endParaRPr lang="en-US"/>
            </a:p>
          </p:txBody>
        </p:sp>
      </p:grpSp>
      <p:grpSp>
        <p:nvGrpSpPr>
          <p:cNvPr id="5" name="Group 5"/>
          <p:cNvGrpSpPr/>
          <p:nvPr/>
        </p:nvGrpSpPr>
        <p:grpSpPr>
          <a:xfrm>
            <a:off x="-204914" y="9674579"/>
            <a:ext cx="19546654" cy="1088780"/>
            <a:chOff x="0" y="0"/>
            <a:chExt cx="5148090" cy="286757"/>
          </a:xfrm>
          <a:effectLst>
            <a:outerShdw blurRad="50800" dist="125325" dir="16200000" rotWithShape="0">
              <a:prstClr val="black">
                <a:alpha val="32926"/>
              </a:prstClr>
            </a:outerShdw>
          </a:effectLst>
        </p:grpSpPr>
        <p:sp>
          <p:nvSpPr>
            <p:cNvPr id="6" name="Freeform 6"/>
            <p:cNvSpPr/>
            <p:nvPr/>
          </p:nvSpPr>
          <p:spPr>
            <a:xfrm>
              <a:off x="0" y="0"/>
              <a:ext cx="5148090" cy="286757"/>
            </a:xfrm>
            <a:custGeom>
              <a:avLst/>
              <a:gdLst/>
              <a:ahLst/>
              <a:cxnLst/>
              <a:rect l="l" t="t" r="r" b="b"/>
              <a:pathLst>
                <a:path w="5148090" h="286757">
                  <a:moveTo>
                    <a:pt x="0" y="0"/>
                  </a:moveTo>
                  <a:lnTo>
                    <a:pt x="5148090" y="0"/>
                  </a:lnTo>
                  <a:lnTo>
                    <a:pt x="5148090" y="286757"/>
                  </a:lnTo>
                  <a:lnTo>
                    <a:pt x="0" y="286757"/>
                  </a:lnTo>
                  <a:close/>
                </a:path>
              </a:pathLst>
            </a:custGeom>
            <a:solidFill>
              <a:srgbClr val="D8C821"/>
            </a:solidFill>
          </p:spPr>
          <p:txBody>
            <a:bodyPr/>
            <a:lstStyle/>
            <a:p>
              <a:endParaRPr lang="en-US">
                <a:ln w="0"/>
                <a:gradFill>
                  <a:gsLst>
                    <a:gs pos="21000">
                      <a:srgbClr val="53575C"/>
                    </a:gs>
                    <a:gs pos="88000">
                      <a:srgbClr val="C5C7CA"/>
                    </a:gs>
                  </a:gsLst>
                  <a:lin ang="5400000"/>
                </a:gradFill>
              </a:endParaRPr>
            </a:p>
          </p:txBody>
        </p:sp>
        <p:sp>
          <p:nvSpPr>
            <p:cNvPr id="7" name="TextBox 7"/>
            <p:cNvSpPr txBox="1"/>
            <p:nvPr/>
          </p:nvSpPr>
          <p:spPr>
            <a:xfrm>
              <a:off x="0" y="9525"/>
              <a:ext cx="5148090" cy="277232"/>
            </a:xfrm>
            <a:prstGeom prst="rect">
              <a:avLst/>
            </a:prstGeom>
          </p:spPr>
          <p:txBody>
            <a:bodyPr lIns="50800" tIns="50800" rIns="50800" bIns="50800" rtlCol="0" anchor="ctr"/>
            <a:lstStyle/>
            <a:p>
              <a:pPr algn="ctr">
                <a:lnSpc>
                  <a:spcPts val="2372"/>
                </a:lnSpc>
              </a:pPr>
              <a:endParaRPr>
                <a:ln w="0"/>
                <a:gradFill>
                  <a:gsLst>
                    <a:gs pos="21000">
                      <a:srgbClr val="53575C"/>
                    </a:gs>
                    <a:gs pos="88000">
                      <a:srgbClr val="C5C7CA"/>
                    </a:gs>
                  </a:gsLst>
                  <a:lin ang="5400000"/>
                </a:gradFill>
              </a:endParaRPr>
            </a:p>
          </p:txBody>
        </p:sp>
      </p:grpSp>
      <p:grpSp>
        <p:nvGrpSpPr>
          <p:cNvPr id="8" name="Group 8"/>
          <p:cNvGrpSpPr/>
          <p:nvPr/>
        </p:nvGrpSpPr>
        <p:grpSpPr>
          <a:xfrm>
            <a:off x="1766590" y="7302510"/>
            <a:ext cx="7606010" cy="1479579"/>
            <a:chOff x="0" y="0"/>
            <a:chExt cx="1511943" cy="271249"/>
          </a:xfrm>
        </p:grpSpPr>
        <p:sp>
          <p:nvSpPr>
            <p:cNvPr id="9" name="Freeform 9"/>
            <p:cNvSpPr/>
            <p:nvPr/>
          </p:nvSpPr>
          <p:spPr>
            <a:xfrm>
              <a:off x="0" y="0"/>
              <a:ext cx="1511942" cy="271249"/>
            </a:xfrm>
            <a:custGeom>
              <a:avLst/>
              <a:gdLst/>
              <a:ahLst/>
              <a:cxnLst/>
              <a:rect l="l" t="t" r="r" b="b"/>
              <a:pathLst>
                <a:path w="1511942" h="271249">
                  <a:moveTo>
                    <a:pt x="24275" y="0"/>
                  </a:moveTo>
                  <a:lnTo>
                    <a:pt x="1487668" y="0"/>
                  </a:lnTo>
                  <a:cubicBezTo>
                    <a:pt x="1494106" y="0"/>
                    <a:pt x="1500280" y="2558"/>
                    <a:pt x="1504832" y="7110"/>
                  </a:cubicBezTo>
                  <a:cubicBezTo>
                    <a:pt x="1509385" y="11662"/>
                    <a:pt x="1511942" y="17837"/>
                    <a:pt x="1511942" y="24275"/>
                  </a:cubicBezTo>
                  <a:lnTo>
                    <a:pt x="1511942" y="246974"/>
                  </a:lnTo>
                  <a:cubicBezTo>
                    <a:pt x="1511942" y="253412"/>
                    <a:pt x="1509385" y="259586"/>
                    <a:pt x="1504832" y="264139"/>
                  </a:cubicBezTo>
                  <a:cubicBezTo>
                    <a:pt x="1500280" y="268691"/>
                    <a:pt x="1494106" y="271249"/>
                    <a:pt x="1487668" y="271249"/>
                  </a:cubicBezTo>
                  <a:lnTo>
                    <a:pt x="24275" y="271249"/>
                  </a:lnTo>
                  <a:cubicBezTo>
                    <a:pt x="10868" y="271249"/>
                    <a:pt x="0" y="260381"/>
                    <a:pt x="0" y="246974"/>
                  </a:cubicBezTo>
                  <a:lnTo>
                    <a:pt x="0" y="24275"/>
                  </a:lnTo>
                  <a:cubicBezTo>
                    <a:pt x="0" y="17837"/>
                    <a:pt x="2558" y="11662"/>
                    <a:pt x="7110" y="7110"/>
                  </a:cubicBezTo>
                  <a:cubicBezTo>
                    <a:pt x="11662" y="2558"/>
                    <a:pt x="17837" y="0"/>
                    <a:pt x="24275" y="0"/>
                  </a:cubicBezTo>
                  <a:close/>
                </a:path>
              </a:pathLst>
            </a:custGeom>
            <a:solidFill>
              <a:srgbClr val="046B5A"/>
            </a:solidFill>
          </p:spPr>
          <p:txBody>
            <a:bodyPr/>
            <a:lstStyle/>
            <a:p>
              <a:endParaRPr lang="en-US"/>
            </a:p>
          </p:txBody>
        </p:sp>
        <p:sp>
          <p:nvSpPr>
            <p:cNvPr id="10" name="TextBox 10"/>
            <p:cNvSpPr txBox="1"/>
            <p:nvPr/>
          </p:nvSpPr>
          <p:spPr>
            <a:xfrm>
              <a:off x="0" y="-38100"/>
              <a:ext cx="1511943" cy="309349"/>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86049" y="213664"/>
            <a:ext cx="3907021" cy="2266130"/>
          </a:xfrm>
          <a:custGeom>
            <a:avLst/>
            <a:gdLst/>
            <a:ahLst/>
            <a:cxnLst/>
            <a:rect l="l" t="t" r="r" b="b"/>
            <a:pathLst>
              <a:path w="3907021" h="2266130">
                <a:moveTo>
                  <a:pt x="0" y="0"/>
                </a:moveTo>
                <a:lnTo>
                  <a:pt x="3907021" y="0"/>
                </a:lnTo>
                <a:lnTo>
                  <a:pt x="3907021" y="2266131"/>
                </a:lnTo>
                <a:lnTo>
                  <a:pt x="0" y="2266131"/>
                </a:lnTo>
                <a:lnTo>
                  <a:pt x="0" y="0"/>
                </a:lnTo>
                <a:close/>
              </a:path>
            </a:pathLst>
          </a:custGeom>
          <a:blipFill>
            <a:blip r:embed="rId4"/>
            <a:stretch>
              <a:fillRect l="-7220" r="-8782"/>
            </a:stretch>
          </a:blipFill>
        </p:spPr>
        <p:txBody>
          <a:bodyPr/>
          <a:lstStyle/>
          <a:p>
            <a:endParaRPr lang="en-US"/>
          </a:p>
        </p:txBody>
      </p:sp>
      <p:sp>
        <p:nvSpPr>
          <p:cNvPr id="12" name="TextBox 12"/>
          <p:cNvSpPr txBox="1"/>
          <p:nvPr/>
        </p:nvSpPr>
        <p:spPr>
          <a:xfrm>
            <a:off x="1766590" y="3301308"/>
            <a:ext cx="6180932" cy="2616101"/>
          </a:xfrm>
          <a:prstGeom prst="rect">
            <a:avLst/>
          </a:prstGeom>
        </p:spPr>
        <p:txBody>
          <a:bodyPr wrap="square" lIns="0" tIns="0" rIns="0" bIns="0" rtlCol="0" anchor="t">
            <a:spAutoFit/>
          </a:bodyPr>
          <a:lstStyle/>
          <a:p>
            <a:pPr algn="l">
              <a:lnSpc>
                <a:spcPts val="10169"/>
              </a:lnSpc>
            </a:pPr>
            <a:r>
              <a:rPr lang="en-US" sz="9000" spc="1863" dirty="0">
                <a:solidFill>
                  <a:srgbClr val="046B5A"/>
                </a:solidFill>
                <a:latin typeface="Impact"/>
                <a:ea typeface="Impact"/>
                <a:cs typeface="Impact"/>
                <a:sym typeface="Impact"/>
              </a:rPr>
              <a:t>RUN RATE</a:t>
            </a:r>
          </a:p>
          <a:p>
            <a:pPr algn="l">
              <a:lnSpc>
                <a:spcPts val="10169"/>
              </a:lnSpc>
            </a:pPr>
            <a:r>
              <a:rPr lang="en-US" sz="9000" spc="1863" dirty="0">
                <a:solidFill>
                  <a:srgbClr val="046B5A"/>
                </a:solidFill>
                <a:latin typeface="Impact"/>
                <a:ea typeface="Impact"/>
                <a:cs typeface="Impact"/>
                <a:sym typeface="Impact"/>
              </a:rPr>
              <a:t>ANALYSIS</a:t>
            </a:r>
          </a:p>
        </p:txBody>
      </p:sp>
      <p:sp>
        <p:nvSpPr>
          <p:cNvPr id="13" name="TextBox 13"/>
          <p:cNvSpPr txBox="1"/>
          <p:nvPr/>
        </p:nvSpPr>
        <p:spPr>
          <a:xfrm>
            <a:off x="1766590" y="5854023"/>
            <a:ext cx="7334813" cy="1267841"/>
          </a:xfrm>
          <a:prstGeom prst="rect">
            <a:avLst/>
          </a:prstGeom>
        </p:spPr>
        <p:txBody>
          <a:bodyPr lIns="0" tIns="0" rIns="0" bIns="0" rtlCol="0" anchor="t">
            <a:spAutoFit/>
          </a:bodyPr>
          <a:lstStyle/>
          <a:p>
            <a:pPr algn="l">
              <a:lnSpc>
                <a:spcPts val="4972"/>
              </a:lnSpc>
            </a:pPr>
            <a:r>
              <a:rPr lang="en-US" sz="4400" b="1" spc="-162">
                <a:solidFill>
                  <a:srgbClr val="D8C821"/>
                </a:solidFill>
                <a:latin typeface="Lato Bold"/>
                <a:ea typeface="Lato Bold"/>
                <a:cs typeface="Lato Bold"/>
                <a:sym typeface="Lato Bold"/>
              </a:rPr>
              <a:t>EMPOWERING </a:t>
            </a:r>
          </a:p>
          <a:p>
            <a:pPr algn="l">
              <a:lnSpc>
                <a:spcPts val="4972"/>
              </a:lnSpc>
            </a:pPr>
            <a:r>
              <a:rPr lang="en-US" sz="4400" b="1" spc="-162">
                <a:solidFill>
                  <a:srgbClr val="D8C821"/>
                </a:solidFill>
                <a:latin typeface="Lato Bold"/>
                <a:ea typeface="Lato Bold"/>
                <a:cs typeface="Lato Bold"/>
                <a:sym typeface="Lato Bold"/>
              </a:rPr>
              <a:t>DECISION-MAKING</a:t>
            </a:r>
          </a:p>
        </p:txBody>
      </p:sp>
      <p:sp>
        <p:nvSpPr>
          <p:cNvPr id="14" name="TextBox 14"/>
          <p:cNvSpPr txBox="1"/>
          <p:nvPr/>
        </p:nvSpPr>
        <p:spPr>
          <a:xfrm>
            <a:off x="1570771" y="7725431"/>
            <a:ext cx="7997642" cy="615553"/>
          </a:xfrm>
          <a:prstGeom prst="rect">
            <a:avLst/>
          </a:prstGeom>
        </p:spPr>
        <p:txBody>
          <a:bodyPr wrap="square" lIns="0" tIns="0" rIns="0" bIns="0" rtlCol="0" anchor="t">
            <a:spAutoFit/>
          </a:bodyPr>
          <a:lstStyle/>
          <a:p>
            <a:pPr algn="ctr">
              <a:lnSpc>
                <a:spcPts val="2372"/>
              </a:lnSpc>
            </a:pPr>
            <a:r>
              <a:rPr lang="en-US" sz="2800" b="1" spc="33" dirty="0">
                <a:solidFill>
                  <a:srgbClr val="F8FCFF"/>
                </a:solidFill>
                <a:latin typeface="Lato Bold"/>
                <a:ea typeface="Lato Bold"/>
                <a:cs typeface="Lato Bold"/>
                <a:sym typeface="Lato Bold"/>
              </a:rPr>
              <a:t>Helen Dow | Finance and Accounting Director</a:t>
            </a:r>
          </a:p>
          <a:p>
            <a:pPr algn="ctr">
              <a:lnSpc>
                <a:spcPts val="2372"/>
              </a:lnSpc>
            </a:pPr>
            <a:r>
              <a:rPr lang="en-US" sz="2800" spc="33" dirty="0" err="1">
                <a:solidFill>
                  <a:srgbClr val="F8FCFF"/>
                </a:solidFill>
                <a:latin typeface="Lato"/>
                <a:ea typeface="Lato"/>
                <a:cs typeface="Lato"/>
                <a:sym typeface="Lato"/>
              </a:rPr>
              <a:t>HDow@WarrenWhitney.com</a:t>
            </a:r>
            <a:r>
              <a:rPr lang="en-US" sz="2800" spc="33" dirty="0">
                <a:solidFill>
                  <a:srgbClr val="F8FCFF"/>
                </a:solidFill>
                <a:latin typeface="Lato"/>
                <a:ea typeface="Lato"/>
                <a:cs typeface="Lato"/>
                <a:sym typeface="Lato"/>
              </a:rPr>
              <a:t> | 804.282.9566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grpSp>
        <p:nvGrpSpPr>
          <p:cNvPr id="2" name="Group 2"/>
          <p:cNvGrpSpPr/>
          <p:nvPr/>
        </p:nvGrpSpPr>
        <p:grpSpPr>
          <a:xfrm>
            <a:off x="743092" y="514350"/>
            <a:ext cx="7939097" cy="9258300"/>
            <a:chOff x="0" y="0"/>
            <a:chExt cx="2016998" cy="2352153"/>
          </a:xfrm>
        </p:grpSpPr>
        <p:sp>
          <p:nvSpPr>
            <p:cNvPr id="3" name="Freeform 3">
              <a:extLst>
                <a:ext uri="{C183D7F6-B498-43B3-948B-1728B52AA6E4}">
                  <adec:decorative xmlns:adec="http://schemas.microsoft.com/office/drawing/2017/decorative" val="1"/>
                </a:ext>
              </a:extLst>
            </p:cNvPr>
            <p:cNvSpPr/>
            <p:nvPr/>
          </p:nvSpPr>
          <p:spPr>
            <a:xfrm>
              <a:off x="0" y="0"/>
              <a:ext cx="2016998" cy="2352153"/>
            </a:xfrm>
            <a:custGeom>
              <a:avLst/>
              <a:gdLst/>
              <a:ahLst/>
              <a:cxnLst/>
              <a:rect l="l" t="t" r="r" b="b"/>
              <a:pathLst>
                <a:path w="2016998" h="2352153">
                  <a:moveTo>
                    <a:pt x="37056" y="0"/>
                  </a:moveTo>
                  <a:lnTo>
                    <a:pt x="1979942" y="0"/>
                  </a:lnTo>
                  <a:cubicBezTo>
                    <a:pt x="1989769" y="0"/>
                    <a:pt x="1999195" y="3904"/>
                    <a:pt x="2006144" y="10854"/>
                  </a:cubicBezTo>
                  <a:cubicBezTo>
                    <a:pt x="2013094" y="17803"/>
                    <a:pt x="2016998" y="27228"/>
                    <a:pt x="2016998" y="37056"/>
                  </a:cubicBezTo>
                  <a:lnTo>
                    <a:pt x="2016998" y="2315097"/>
                  </a:lnTo>
                  <a:cubicBezTo>
                    <a:pt x="2016998" y="2324925"/>
                    <a:pt x="2013094" y="2334350"/>
                    <a:pt x="2006144" y="2341299"/>
                  </a:cubicBezTo>
                  <a:cubicBezTo>
                    <a:pt x="1999195" y="2348249"/>
                    <a:pt x="1989769" y="2352153"/>
                    <a:pt x="1979942" y="2352153"/>
                  </a:cubicBezTo>
                  <a:lnTo>
                    <a:pt x="37056" y="2352153"/>
                  </a:lnTo>
                  <a:cubicBezTo>
                    <a:pt x="27228" y="2352153"/>
                    <a:pt x="17803" y="2348249"/>
                    <a:pt x="10854" y="2341299"/>
                  </a:cubicBezTo>
                  <a:cubicBezTo>
                    <a:pt x="3904" y="2334350"/>
                    <a:pt x="0" y="2324925"/>
                    <a:pt x="0" y="2315097"/>
                  </a:cubicBezTo>
                  <a:lnTo>
                    <a:pt x="0" y="37056"/>
                  </a:lnTo>
                  <a:cubicBezTo>
                    <a:pt x="0" y="27228"/>
                    <a:pt x="3904" y="17803"/>
                    <a:pt x="10854" y="10854"/>
                  </a:cubicBezTo>
                  <a:cubicBezTo>
                    <a:pt x="17803" y="3904"/>
                    <a:pt x="27228" y="0"/>
                    <a:pt x="37056" y="0"/>
                  </a:cubicBezTo>
                  <a:close/>
                </a:path>
              </a:pathLst>
            </a:custGeom>
            <a:blipFill>
              <a:blip r:embed="rId2"/>
              <a:stretch>
                <a:fillRect l="-11005" t="-3669" b="-29772"/>
              </a:stretch>
            </a:blipFill>
          </p:spPr>
          <p:txBody>
            <a:bodyPr/>
            <a:lstStyle/>
            <a:p>
              <a:endParaRPr lang="en-US"/>
            </a:p>
          </p:txBody>
        </p:sp>
      </p:grpSp>
      <p:grpSp>
        <p:nvGrpSpPr>
          <p:cNvPr id="4" name="Group 4"/>
          <p:cNvGrpSpPr/>
          <p:nvPr/>
        </p:nvGrpSpPr>
        <p:grpSpPr>
          <a:xfrm>
            <a:off x="9144000" y="514350"/>
            <a:ext cx="8115300" cy="6095247"/>
            <a:chOff x="0" y="0"/>
            <a:chExt cx="2137363" cy="1605333"/>
          </a:xfrm>
        </p:grpSpPr>
        <p:sp>
          <p:nvSpPr>
            <p:cNvPr id="5" name="Freeform 5"/>
            <p:cNvSpPr/>
            <p:nvPr/>
          </p:nvSpPr>
          <p:spPr>
            <a:xfrm>
              <a:off x="0" y="0"/>
              <a:ext cx="2137363" cy="1605333"/>
            </a:xfrm>
            <a:custGeom>
              <a:avLst/>
              <a:gdLst/>
              <a:ahLst/>
              <a:cxnLst/>
              <a:rect l="l" t="t" r="r" b="b"/>
              <a:pathLst>
                <a:path w="2137363" h="1605333">
                  <a:moveTo>
                    <a:pt x="34344" y="0"/>
                  </a:moveTo>
                  <a:lnTo>
                    <a:pt x="2103019" y="0"/>
                  </a:lnTo>
                  <a:cubicBezTo>
                    <a:pt x="2112128" y="0"/>
                    <a:pt x="2120863" y="3618"/>
                    <a:pt x="2127304" y="10059"/>
                  </a:cubicBezTo>
                  <a:cubicBezTo>
                    <a:pt x="2133745" y="16500"/>
                    <a:pt x="2137363" y="25235"/>
                    <a:pt x="2137363" y="34344"/>
                  </a:cubicBezTo>
                  <a:lnTo>
                    <a:pt x="2137363" y="1570989"/>
                  </a:lnTo>
                  <a:cubicBezTo>
                    <a:pt x="2137363" y="1580097"/>
                    <a:pt x="2133745" y="1588833"/>
                    <a:pt x="2127304" y="1595274"/>
                  </a:cubicBezTo>
                  <a:cubicBezTo>
                    <a:pt x="2120863" y="1601714"/>
                    <a:pt x="2112128" y="1605333"/>
                    <a:pt x="2103019" y="1605333"/>
                  </a:cubicBezTo>
                  <a:lnTo>
                    <a:pt x="34344" y="1605333"/>
                  </a:lnTo>
                  <a:cubicBezTo>
                    <a:pt x="25235" y="1605333"/>
                    <a:pt x="16500" y="1601714"/>
                    <a:pt x="10059" y="1595274"/>
                  </a:cubicBezTo>
                  <a:cubicBezTo>
                    <a:pt x="3618" y="1588833"/>
                    <a:pt x="0" y="1580097"/>
                    <a:pt x="0" y="1570989"/>
                  </a:cubicBezTo>
                  <a:lnTo>
                    <a:pt x="0" y="34344"/>
                  </a:lnTo>
                  <a:cubicBezTo>
                    <a:pt x="0" y="25235"/>
                    <a:pt x="3618" y="16500"/>
                    <a:pt x="10059" y="10059"/>
                  </a:cubicBezTo>
                  <a:cubicBezTo>
                    <a:pt x="16500" y="3618"/>
                    <a:pt x="25235" y="0"/>
                    <a:pt x="34344" y="0"/>
                  </a:cubicBezTo>
                  <a:close/>
                </a:path>
              </a:pathLst>
            </a:custGeom>
            <a:solidFill>
              <a:srgbClr val="046B5A"/>
            </a:solidFill>
          </p:spPr>
          <p:txBody>
            <a:bodyPr/>
            <a:lstStyle/>
            <a:p>
              <a:endParaRPr lang="en-US"/>
            </a:p>
          </p:txBody>
        </p:sp>
        <p:sp>
          <p:nvSpPr>
            <p:cNvPr id="6" name="TextBox 6"/>
            <p:cNvSpPr txBox="1"/>
            <p:nvPr/>
          </p:nvSpPr>
          <p:spPr>
            <a:xfrm>
              <a:off x="0" y="9525"/>
              <a:ext cx="2137363" cy="1595808"/>
            </a:xfrm>
            <a:prstGeom prst="rect">
              <a:avLst/>
            </a:prstGeom>
          </p:spPr>
          <p:txBody>
            <a:bodyPr lIns="50800" tIns="50800" rIns="50800" bIns="50800" rtlCol="0" anchor="ctr"/>
            <a:lstStyle/>
            <a:p>
              <a:pPr algn="ctr">
                <a:lnSpc>
                  <a:spcPts val="2372"/>
                </a:lnSpc>
              </a:pPr>
              <a:endParaRPr/>
            </a:p>
          </p:txBody>
        </p:sp>
      </p:grpSp>
      <p:grpSp>
        <p:nvGrpSpPr>
          <p:cNvPr id="7" name="Group 7"/>
          <p:cNvGrpSpPr/>
          <p:nvPr/>
        </p:nvGrpSpPr>
        <p:grpSpPr>
          <a:xfrm>
            <a:off x="9710918" y="3216239"/>
            <a:ext cx="6981465" cy="3151596"/>
            <a:chOff x="0" y="0"/>
            <a:chExt cx="1838740" cy="830050"/>
          </a:xfrm>
        </p:grpSpPr>
        <p:sp>
          <p:nvSpPr>
            <p:cNvPr id="8" name="Freeform 8"/>
            <p:cNvSpPr/>
            <p:nvPr/>
          </p:nvSpPr>
          <p:spPr>
            <a:xfrm>
              <a:off x="0" y="0"/>
              <a:ext cx="1838740" cy="830050"/>
            </a:xfrm>
            <a:custGeom>
              <a:avLst/>
              <a:gdLst/>
              <a:ahLst/>
              <a:cxnLst/>
              <a:rect l="l" t="t" r="r" b="b"/>
              <a:pathLst>
                <a:path w="1838740" h="830050">
                  <a:moveTo>
                    <a:pt x="39921" y="0"/>
                  </a:moveTo>
                  <a:lnTo>
                    <a:pt x="1798818" y="0"/>
                  </a:lnTo>
                  <a:cubicBezTo>
                    <a:pt x="1809406" y="0"/>
                    <a:pt x="1819560" y="4206"/>
                    <a:pt x="1827047" y="11693"/>
                  </a:cubicBezTo>
                  <a:cubicBezTo>
                    <a:pt x="1834534" y="19179"/>
                    <a:pt x="1838740" y="29334"/>
                    <a:pt x="1838740" y="39921"/>
                  </a:cubicBezTo>
                  <a:lnTo>
                    <a:pt x="1838740" y="790129"/>
                  </a:lnTo>
                  <a:cubicBezTo>
                    <a:pt x="1838740" y="812177"/>
                    <a:pt x="1820866" y="830050"/>
                    <a:pt x="1798818" y="830050"/>
                  </a:cubicBezTo>
                  <a:lnTo>
                    <a:pt x="39921" y="830050"/>
                  </a:lnTo>
                  <a:cubicBezTo>
                    <a:pt x="17873" y="830050"/>
                    <a:pt x="0" y="812177"/>
                    <a:pt x="0" y="790129"/>
                  </a:cubicBezTo>
                  <a:lnTo>
                    <a:pt x="0" y="39921"/>
                  </a:lnTo>
                  <a:cubicBezTo>
                    <a:pt x="0" y="17873"/>
                    <a:pt x="17873" y="0"/>
                    <a:pt x="39921" y="0"/>
                  </a:cubicBezTo>
                  <a:close/>
                </a:path>
              </a:pathLst>
            </a:custGeom>
            <a:solidFill>
              <a:srgbClr val="D8C821"/>
            </a:solidFill>
          </p:spPr>
          <p:txBody>
            <a:bodyPr/>
            <a:lstStyle/>
            <a:p>
              <a:endParaRPr lang="en-US"/>
            </a:p>
          </p:txBody>
        </p:sp>
        <p:sp>
          <p:nvSpPr>
            <p:cNvPr id="9" name="TextBox 9"/>
            <p:cNvSpPr txBox="1"/>
            <p:nvPr/>
          </p:nvSpPr>
          <p:spPr>
            <a:xfrm>
              <a:off x="0" y="9525"/>
              <a:ext cx="1838740" cy="820525"/>
            </a:xfrm>
            <a:prstGeom prst="rect">
              <a:avLst/>
            </a:prstGeom>
          </p:spPr>
          <p:txBody>
            <a:bodyPr lIns="50800" tIns="50800" rIns="50800" bIns="50800" rtlCol="0" anchor="ctr"/>
            <a:lstStyle/>
            <a:p>
              <a:pPr algn="ctr">
                <a:lnSpc>
                  <a:spcPts val="2372"/>
                </a:lnSpc>
              </a:pPr>
              <a:endParaRPr/>
            </a:p>
          </p:txBody>
        </p:sp>
      </p:grpSp>
      <p:sp>
        <p:nvSpPr>
          <p:cNvPr id="10" name="Freeform 10"/>
          <p:cNvSpPr/>
          <p:nvPr/>
        </p:nvSpPr>
        <p:spPr>
          <a:xfrm>
            <a:off x="9981044" y="4497436"/>
            <a:ext cx="794648" cy="794648"/>
          </a:xfrm>
          <a:custGeom>
            <a:avLst/>
            <a:gdLst/>
            <a:ahLst/>
            <a:cxnLst/>
            <a:rect l="l" t="t" r="r" b="b"/>
            <a:pathLst>
              <a:path w="794648" h="794648">
                <a:moveTo>
                  <a:pt x="0" y="0"/>
                </a:moveTo>
                <a:lnTo>
                  <a:pt x="794648" y="0"/>
                </a:lnTo>
                <a:lnTo>
                  <a:pt x="794648" y="794649"/>
                </a:lnTo>
                <a:lnTo>
                  <a:pt x="0" y="7946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0030018" y="5533982"/>
            <a:ext cx="696701" cy="696701"/>
          </a:xfrm>
          <a:custGeom>
            <a:avLst/>
            <a:gdLst/>
            <a:ahLst/>
            <a:cxnLst/>
            <a:rect l="l" t="t" r="r" b="b"/>
            <a:pathLst>
              <a:path w="696701" h="696701">
                <a:moveTo>
                  <a:pt x="0" y="0"/>
                </a:moveTo>
                <a:lnTo>
                  <a:pt x="696701" y="0"/>
                </a:lnTo>
                <a:lnTo>
                  <a:pt x="696701" y="696701"/>
                </a:lnTo>
                <a:lnTo>
                  <a:pt x="0" y="69670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2" name="Picture 12"/>
          <p:cNvPicPr>
            <a:picLocks noChangeAspect="1"/>
          </p:cNvPicPr>
          <p:nvPr/>
        </p:nvPicPr>
        <p:blipFill>
          <a:blip r:embed="rId5"/>
          <a:stretch>
            <a:fillRect/>
          </a:stretch>
        </p:blipFill>
        <p:spPr>
          <a:xfrm>
            <a:off x="13982510" y="6495860"/>
            <a:ext cx="3574680" cy="3574680"/>
          </a:xfrm>
          <a:prstGeom prst="rect">
            <a:avLst/>
          </a:prstGeom>
        </p:spPr>
      </p:pic>
      <p:sp>
        <p:nvSpPr>
          <p:cNvPr id="13" name="Freeform 13"/>
          <p:cNvSpPr/>
          <p:nvPr/>
        </p:nvSpPr>
        <p:spPr>
          <a:xfrm>
            <a:off x="11026017" y="6753616"/>
            <a:ext cx="3059168" cy="3059168"/>
          </a:xfrm>
          <a:custGeom>
            <a:avLst/>
            <a:gdLst/>
            <a:ahLst/>
            <a:cxnLst/>
            <a:rect l="l" t="t" r="r" b="b"/>
            <a:pathLst>
              <a:path w="3059168" h="3059168">
                <a:moveTo>
                  <a:pt x="0" y="0"/>
                </a:moveTo>
                <a:lnTo>
                  <a:pt x="3059168" y="0"/>
                </a:lnTo>
                <a:lnTo>
                  <a:pt x="3059168" y="3059168"/>
                </a:lnTo>
                <a:lnTo>
                  <a:pt x="0" y="3059168"/>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9410411" y="962025"/>
            <a:ext cx="7582477" cy="2254214"/>
          </a:xfrm>
          <a:prstGeom prst="rect">
            <a:avLst/>
          </a:prstGeom>
        </p:spPr>
        <p:txBody>
          <a:bodyPr lIns="0" tIns="0" rIns="0" bIns="0" rtlCol="0" anchor="t">
            <a:spAutoFit/>
          </a:bodyPr>
          <a:lstStyle/>
          <a:p>
            <a:pPr algn="ctr">
              <a:lnSpc>
                <a:spcPts val="5645"/>
              </a:lnSpc>
            </a:pPr>
            <a:r>
              <a:rPr lang="en-US" sz="4995" spc="-74">
                <a:solidFill>
                  <a:srgbClr val="F8FCFF"/>
                </a:solidFill>
                <a:latin typeface="Impact"/>
                <a:ea typeface="Impact"/>
                <a:cs typeface="Impact"/>
                <a:sym typeface="Impact"/>
              </a:rPr>
              <a:t>CONTACT FOR MORE INFORMATION AND REFERENCE MATERIAL TO BE AVAILABLE</a:t>
            </a:r>
          </a:p>
        </p:txBody>
      </p:sp>
      <p:sp>
        <p:nvSpPr>
          <p:cNvPr id="15" name="TextBox 15"/>
          <p:cNvSpPr txBox="1"/>
          <p:nvPr/>
        </p:nvSpPr>
        <p:spPr>
          <a:xfrm>
            <a:off x="11026017" y="4599486"/>
            <a:ext cx="4433962" cy="523875"/>
          </a:xfrm>
          <a:prstGeom prst="rect">
            <a:avLst/>
          </a:prstGeom>
        </p:spPr>
        <p:txBody>
          <a:bodyPr lIns="0" tIns="0" rIns="0" bIns="0" rtlCol="0" anchor="t">
            <a:spAutoFit/>
          </a:bodyPr>
          <a:lstStyle/>
          <a:p>
            <a:pPr algn="l">
              <a:lnSpc>
                <a:spcPts val="4200"/>
              </a:lnSpc>
            </a:pPr>
            <a:r>
              <a:rPr lang="en-US" sz="3000" b="1" spc="48">
                <a:solidFill>
                  <a:srgbClr val="F8FCFF"/>
                </a:solidFill>
                <a:latin typeface="Lato Bold"/>
                <a:ea typeface="Lato Bold"/>
                <a:cs typeface="Lato Bold"/>
                <a:sym typeface="Lato Bold"/>
              </a:rPr>
              <a:t>804.282.9566</a:t>
            </a:r>
          </a:p>
        </p:txBody>
      </p:sp>
      <p:sp>
        <p:nvSpPr>
          <p:cNvPr id="16" name="TextBox 16"/>
          <p:cNvSpPr txBox="1"/>
          <p:nvPr/>
        </p:nvSpPr>
        <p:spPr>
          <a:xfrm>
            <a:off x="11026017" y="5587058"/>
            <a:ext cx="5396239" cy="523874"/>
          </a:xfrm>
          <a:prstGeom prst="rect">
            <a:avLst/>
          </a:prstGeom>
        </p:spPr>
        <p:txBody>
          <a:bodyPr lIns="0" tIns="0" rIns="0" bIns="0" rtlCol="0" anchor="t">
            <a:spAutoFit/>
          </a:bodyPr>
          <a:lstStyle/>
          <a:p>
            <a:pPr marL="0" lvl="0" indent="0" algn="l">
              <a:lnSpc>
                <a:spcPts val="4200"/>
              </a:lnSpc>
              <a:spcBef>
                <a:spcPct val="0"/>
              </a:spcBef>
            </a:pPr>
            <a:r>
              <a:rPr lang="en-US" sz="3000" b="1" spc="48">
                <a:solidFill>
                  <a:srgbClr val="F8FCFF"/>
                </a:solidFill>
                <a:latin typeface="Lato Bold"/>
                <a:ea typeface="Lato Bold"/>
                <a:cs typeface="Lato Bold"/>
                <a:sym typeface="Lato Bold"/>
              </a:rPr>
              <a:t>HD</a:t>
            </a:r>
            <a:r>
              <a:rPr lang="en-US" sz="3000" b="1" strike="noStrike" spc="48">
                <a:solidFill>
                  <a:srgbClr val="F8FCFF"/>
                </a:solidFill>
                <a:latin typeface="Lato Bold"/>
                <a:ea typeface="Lato Bold"/>
                <a:cs typeface="Lato Bold"/>
                <a:sym typeface="Lato Bold"/>
              </a:rPr>
              <a:t>ow@WarrenWhitney.com</a:t>
            </a:r>
          </a:p>
        </p:txBody>
      </p:sp>
      <p:sp>
        <p:nvSpPr>
          <p:cNvPr id="17" name="TextBox 17"/>
          <p:cNvSpPr txBox="1"/>
          <p:nvPr/>
        </p:nvSpPr>
        <p:spPr>
          <a:xfrm>
            <a:off x="10030018" y="3365030"/>
            <a:ext cx="6981465" cy="1002665"/>
          </a:xfrm>
          <a:prstGeom prst="rect">
            <a:avLst/>
          </a:prstGeom>
        </p:spPr>
        <p:txBody>
          <a:bodyPr lIns="0" tIns="0" rIns="0" bIns="0" rtlCol="0" anchor="t">
            <a:spAutoFit/>
          </a:bodyPr>
          <a:lstStyle/>
          <a:p>
            <a:pPr algn="l">
              <a:lnSpc>
                <a:spcPts val="3955"/>
              </a:lnSpc>
              <a:spcBef>
                <a:spcPct val="0"/>
              </a:spcBef>
            </a:pPr>
            <a:r>
              <a:rPr lang="en-US" sz="3500" b="1" spc="56">
                <a:solidFill>
                  <a:srgbClr val="F8FCFF"/>
                </a:solidFill>
                <a:latin typeface="Lato Bold"/>
                <a:ea typeface="Lato Bold"/>
                <a:cs typeface="Lato Bold"/>
                <a:sym typeface="Lato Bold"/>
              </a:rPr>
              <a:t>Helen Dow | Finance and Accounting Director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grpSp>
        <p:nvGrpSpPr>
          <p:cNvPr id="2" name="Group 2"/>
          <p:cNvGrpSpPr/>
          <p:nvPr/>
        </p:nvGrpSpPr>
        <p:grpSpPr>
          <a:xfrm>
            <a:off x="5308997" y="428418"/>
            <a:ext cx="11950303" cy="9668081"/>
            <a:chOff x="0" y="0"/>
            <a:chExt cx="3147405" cy="2493864"/>
          </a:xfrm>
        </p:grpSpPr>
        <p:sp>
          <p:nvSpPr>
            <p:cNvPr id="3" name="Freeform 3"/>
            <p:cNvSpPr/>
            <p:nvPr/>
          </p:nvSpPr>
          <p:spPr>
            <a:xfrm>
              <a:off x="0" y="0"/>
              <a:ext cx="3147405" cy="2493864"/>
            </a:xfrm>
            <a:custGeom>
              <a:avLst/>
              <a:gdLst/>
              <a:ahLst/>
              <a:cxnLst/>
              <a:rect l="l" t="t" r="r" b="b"/>
              <a:pathLst>
                <a:path w="3147405" h="2493864">
                  <a:moveTo>
                    <a:pt x="23322" y="0"/>
                  </a:moveTo>
                  <a:lnTo>
                    <a:pt x="3124083" y="0"/>
                  </a:lnTo>
                  <a:cubicBezTo>
                    <a:pt x="3130268" y="0"/>
                    <a:pt x="3136200" y="2457"/>
                    <a:pt x="3140574" y="6831"/>
                  </a:cubicBezTo>
                  <a:cubicBezTo>
                    <a:pt x="3144948" y="11205"/>
                    <a:pt x="3147405" y="17137"/>
                    <a:pt x="3147405" y="23322"/>
                  </a:cubicBezTo>
                  <a:lnTo>
                    <a:pt x="3147405" y="2470542"/>
                  </a:lnTo>
                  <a:cubicBezTo>
                    <a:pt x="3147405" y="2476727"/>
                    <a:pt x="3144948" y="2482659"/>
                    <a:pt x="3140574" y="2487033"/>
                  </a:cubicBezTo>
                  <a:cubicBezTo>
                    <a:pt x="3136200" y="2491407"/>
                    <a:pt x="3130268" y="2493864"/>
                    <a:pt x="3124083" y="2493864"/>
                  </a:cubicBezTo>
                  <a:lnTo>
                    <a:pt x="23322" y="2493864"/>
                  </a:lnTo>
                  <a:cubicBezTo>
                    <a:pt x="10442" y="2493864"/>
                    <a:pt x="0" y="2483422"/>
                    <a:pt x="0" y="2470542"/>
                  </a:cubicBezTo>
                  <a:lnTo>
                    <a:pt x="0" y="23322"/>
                  </a:lnTo>
                  <a:cubicBezTo>
                    <a:pt x="0" y="10442"/>
                    <a:pt x="10442" y="0"/>
                    <a:pt x="23322" y="0"/>
                  </a:cubicBezTo>
                  <a:close/>
                </a:path>
              </a:pathLst>
            </a:custGeom>
            <a:solidFill>
              <a:srgbClr val="046B5A"/>
            </a:solidFill>
          </p:spPr>
          <p:txBody>
            <a:bodyPr/>
            <a:lstStyle/>
            <a:p>
              <a:endParaRPr lang="en-US"/>
            </a:p>
          </p:txBody>
        </p:sp>
        <p:sp>
          <p:nvSpPr>
            <p:cNvPr id="4" name="TextBox 4"/>
            <p:cNvSpPr txBox="1"/>
            <p:nvPr/>
          </p:nvSpPr>
          <p:spPr>
            <a:xfrm>
              <a:off x="0" y="9525"/>
              <a:ext cx="3147405" cy="2484339"/>
            </a:xfrm>
            <a:prstGeom prst="rect">
              <a:avLst/>
            </a:prstGeom>
          </p:spPr>
          <p:txBody>
            <a:bodyPr lIns="50800" tIns="50800" rIns="50800" bIns="50800" rtlCol="0" anchor="ctr"/>
            <a:lstStyle/>
            <a:p>
              <a:pPr algn="ctr">
                <a:lnSpc>
                  <a:spcPts val="2372"/>
                </a:lnSpc>
              </a:pPr>
              <a:endParaRPr/>
            </a:p>
          </p:txBody>
        </p:sp>
      </p:grpSp>
      <p:grpSp>
        <p:nvGrpSpPr>
          <p:cNvPr id="5" name="Group 5"/>
          <p:cNvGrpSpPr/>
          <p:nvPr/>
        </p:nvGrpSpPr>
        <p:grpSpPr>
          <a:xfrm>
            <a:off x="1028700" y="2004440"/>
            <a:ext cx="4020403" cy="7892869"/>
            <a:chOff x="0" y="0"/>
            <a:chExt cx="1021419" cy="2005253"/>
          </a:xfrm>
        </p:grpSpPr>
        <p:sp>
          <p:nvSpPr>
            <p:cNvPr id="6" name="Freeform 6"/>
            <p:cNvSpPr/>
            <p:nvPr/>
          </p:nvSpPr>
          <p:spPr>
            <a:xfrm>
              <a:off x="0" y="0"/>
              <a:ext cx="1021419" cy="2005253"/>
            </a:xfrm>
            <a:custGeom>
              <a:avLst/>
              <a:gdLst/>
              <a:ahLst/>
              <a:cxnLst/>
              <a:rect l="l" t="t" r="r" b="b"/>
              <a:pathLst>
                <a:path w="1021419" h="2005253">
                  <a:moveTo>
                    <a:pt x="73175" y="0"/>
                  </a:moveTo>
                  <a:lnTo>
                    <a:pt x="948244" y="0"/>
                  </a:lnTo>
                  <a:cubicBezTo>
                    <a:pt x="967651" y="0"/>
                    <a:pt x="986263" y="7709"/>
                    <a:pt x="999986" y="21432"/>
                  </a:cubicBezTo>
                  <a:cubicBezTo>
                    <a:pt x="1013709" y="35155"/>
                    <a:pt x="1021419" y="53768"/>
                    <a:pt x="1021419" y="73175"/>
                  </a:cubicBezTo>
                  <a:lnTo>
                    <a:pt x="1021419" y="1932078"/>
                  </a:lnTo>
                  <a:cubicBezTo>
                    <a:pt x="1021419" y="1951485"/>
                    <a:pt x="1013709" y="1970098"/>
                    <a:pt x="999986" y="1983821"/>
                  </a:cubicBezTo>
                  <a:cubicBezTo>
                    <a:pt x="986263" y="1997544"/>
                    <a:pt x="967651" y="2005253"/>
                    <a:pt x="948244" y="2005253"/>
                  </a:cubicBezTo>
                  <a:lnTo>
                    <a:pt x="73175" y="2005253"/>
                  </a:lnTo>
                  <a:cubicBezTo>
                    <a:pt x="32762" y="2005253"/>
                    <a:pt x="0" y="1972491"/>
                    <a:pt x="0" y="1932078"/>
                  </a:cubicBezTo>
                  <a:lnTo>
                    <a:pt x="0" y="73175"/>
                  </a:lnTo>
                  <a:cubicBezTo>
                    <a:pt x="0" y="53768"/>
                    <a:pt x="7709" y="35155"/>
                    <a:pt x="21432" y="21432"/>
                  </a:cubicBezTo>
                  <a:cubicBezTo>
                    <a:pt x="35155" y="7709"/>
                    <a:pt x="53768" y="0"/>
                    <a:pt x="73175" y="0"/>
                  </a:cubicBezTo>
                  <a:close/>
                </a:path>
              </a:pathLst>
            </a:custGeom>
            <a:blipFill>
              <a:blip r:embed="rId2"/>
              <a:stretch>
                <a:fillRect l="-97056" r="-97056"/>
              </a:stretch>
            </a:blipFill>
          </p:spPr>
          <p:txBody>
            <a:bodyPr/>
            <a:lstStyle/>
            <a:p>
              <a:endParaRPr lang="en-US"/>
            </a:p>
          </p:txBody>
        </p:sp>
      </p:grpSp>
      <p:sp>
        <p:nvSpPr>
          <p:cNvPr id="7" name="Freeform 7"/>
          <p:cNvSpPr/>
          <p:nvPr/>
        </p:nvSpPr>
        <p:spPr>
          <a:xfrm>
            <a:off x="115298" y="177637"/>
            <a:ext cx="1826803" cy="1826803"/>
          </a:xfrm>
          <a:custGeom>
            <a:avLst/>
            <a:gdLst/>
            <a:ahLst/>
            <a:cxnLst/>
            <a:rect l="l" t="t" r="r" b="b"/>
            <a:pathLst>
              <a:path w="1826803" h="1826803">
                <a:moveTo>
                  <a:pt x="0" y="0"/>
                </a:moveTo>
                <a:lnTo>
                  <a:pt x="1826804" y="0"/>
                </a:lnTo>
                <a:lnTo>
                  <a:pt x="1826804" y="1826803"/>
                </a:lnTo>
                <a:lnTo>
                  <a:pt x="0" y="1826803"/>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5615996" y="1676599"/>
            <a:ext cx="11336304" cy="8220710"/>
          </a:xfrm>
          <a:prstGeom prst="rect">
            <a:avLst/>
          </a:prstGeom>
        </p:spPr>
        <p:txBody>
          <a:bodyPr lIns="0" tIns="0" rIns="0" bIns="0" rtlCol="0" anchor="t">
            <a:spAutoFit/>
          </a:bodyPr>
          <a:lstStyle/>
          <a:p>
            <a:pPr algn="l">
              <a:lnSpc>
                <a:spcPts val="3639"/>
              </a:lnSpc>
            </a:pPr>
            <a:r>
              <a:rPr lang="en-US" sz="2599" spc="41" dirty="0">
                <a:solidFill>
                  <a:srgbClr val="F8FCFF"/>
                </a:solidFill>
                <a:latin typeface="Lato"/>
                <a:ea typeface="Lato"/>
                <a:cs typeface="Lato"/>
                <a:sym typeface="Lato"/>
              </a:rPr>
              <a:t>In times of economic uncertainty, leaders need clear, forward-looking insights to make informed decisions. Run rates provide a powerful tool for understanding current results and estimating future financial performance. A tool, that can give a high level, uncomplicated look at trends. The power of run rates really shine when used to strip away normal fluctuations or  “noise” in your results to evaluate economic cycles, market growth and life cycles.</a:t>
            </a:r>
          </a:p>
          <a:p>
            <a:pPr algn="l">
              <a:lnSpc>
                <a:spcPts val="3639"/>
              </a:lnSpc>
            </a:pPr>
            <a:endParaRPr lang="en-US" sz="2599" spc="41" dirty="0">
              <a:solidFill>
                <a:srgbClr val="F8FCFF"/>
              </a:solidFill>
              <a:latin typeface="Lato"/>
              <a:ea typeface="Lato"/>
              <a:cs typeface="Lato"/>
              <a:sym typeface="Lato"/>
            </a:endParaRPr>
          </a:p>
          <a:p>
            <a:pPr algn="l">
              <a:lnSpc>
                <a:spcPts val="3639"/>
              </a:lnSpc>
            </a:pPr>
            <a:r>
              <a:rPr lang="en-US" sz="2599" spc="41" dirty="0">
                <a:solidFill>
                  <a:srgbClr val="F8FCFF"/>
                </a:solidFill>
                <a:latin typeface="Lato"/>
                <a:ea typeface="Lato"/>
                <a:cs typeface="Lato"/>
                <a:sym typeface="Lato"/>
              </a:rPr>
              <a:t>This session will explore how run rate analysis can be used to monitor business performance, forecast revenue and guide decision-making during periods of volatility. Through practical examples, participants will learn how to create and interpret run rates. How to recognize and minimize misleading </a:t>
            </a:r>
            <a:r>
              <a:rPr lang="en-US" sz="2599" spc="41" dirty="0" err="1">
                <a:solidFill>
                  <a:srgbClr val="F8FCFF"/>
                </a:solidFill>
                <a:latin typeface="Lato"/>
                <a:ea typeface="Lato"/>
                <a:cs typeface="Lato"/>
                <a:sym typeface="Lato"/>
              </a:rPr>
              <a:t>results.And</a:t>
            </a:r>
            <a:r>
              <a:rPr lang="en-US" sz="2599" spc="41" dirty="0">
                <a:solidFill>
                  <a:srgbClr val="F8FCFF"/>
                </a:solidFill>
                <a:latin typeface="Lato"/>
                <a:ea typeface="Lato"/>
                <a:cs typeface="Lato"/>
                <a:sym typeface="Lato"/>
              </a:rPr>
              <a:t> how to apply them in your forecasting and budgeting models. </a:t>
            </a:r>
          </a:p>
          <a:p>
            <a:pPr algn="l">
              <a:lnSpc>
                <a:spcPts val="3639"/>
              </a:lnSpc>
            </a:pPr>
            <a:endParaRPr lang="en-US" sz="2599" spc="41" dirty="0">
              <a:solidFill>
                <a:srgbClr val="F8FCFF"/>
              </a:solidFill>
              <a:latin typeface="Lato"/>
              <a:ea typeface="Lato"/>
              <a:cs typeface="Lato"/>
              <a:sym typeface="Lato"/>
            </a:endParaRPr>
          </a:p>
          <a:p>
            <a:pPr algn="l">
              <a:lnSpc>
                <a:spcPts val="3639"/>
              </a:lnSpc>
            </a:pPr>
            <a:r>
              <a:rPr lang="en-US" sz="2599" spc="41" dirty="0">
                <a:solidFill>
                  <a:srgbClr val="F8FCFF"/>
                </a:solidFill>
                <a:latin typeface="Lato"/>
                <a:ea typeface="Lato"/>
                <a:cs typeface="Lato"/>
                <a:sym typeface="Lato"/>
              </a:rPr>
              <a:t>Whether you work in finance, accounting, marketing or business leadership, this session will provide practical tools to help you better understand performance trends and respond strategically to economic fluctuations.</a:t>
            </a:r>
          </a:p>
          <a:p>
            <a:pPr algn="l">
              <a:lnSpc>
                <a:spcPts val="3639"/>
              </a:lnSpc>
            </a:pPr>
            <a:endParaRPr lang="en-US" sz="2599" spc="41" dirty="0">
              <a:solidFill>
                <a:srgbClr val="F8FCFF"/>
              </a:solidFill>
              <a:latin typeface="Lato"/>
              <a:ea typeface="Lato"/>
              <a:cs typeface="Lato"/>
              <a:sym typeface="Lato"/>
            </a:endParaRPr>
          </a:p>
        </p:txBody>
      </p:sp>
      <p:grpSp>
        <p:nvGrpSpPr>
          <p:cNvPr id="9" name="Group 9"/>
          <p:cNvGrpSpPr/>
          <p:nvPr/>
        </p:nvGrpSpPr>
        <p:grpSpPr>
          <a:xfrm rot="2700000">
            <a:off x="14773997" y="-928093"/>
            <a:ext cx="5583701" cy="2768799"/>
            <a:chOff x="0" y="0"/>
            <a:chExt cx="1470604" cy="729231"/>
          </a:xfrm>
        </p:grpSpPr>
        <p:sp>
          <p:nvSpPr>
            <p:cNvPr id="10" name="Freeform 10"/>
            <p:cNvSpPr/>
            <p:nvPr/>
          </p:nvSpPr>
          <p:spPr>
            <a:xfrm>
              <a:off x="29360" y="20554"/>
              <a:ext cx="1411885" cy="708677"/>
            </a:xfrm>
            <a:custGeom>
              <a:avLst/>
              <a:gdLst/>
              <a:ahLst/>
              <a:cxnLst/>
              <a:rect l="l" t="t" r="r" b="b"/>
              <a:pathLst>
                <a:path w="1411885" h="708677">
                  <a:moveTo>
                    <a:pt x="741383" y="14594"/>
                  </a:moveTo>
                  <a:lnTo>
                    <a:pt x="1405803" y="673529"/>
                  </a:lnTo>
                  <a:cubicBezTo>
                    <a:pt x="1411717" y="679394"/>
                    <a:pt x="1413507" y="688248"/>
                    <a:pt x="1410336" y="695949"/>
                  </a:cubicBezTo>
                  <a:cubicBezTo>
                    <a:pt x="1407164" y="703651"/>
                    <a:pt x="1399659" y="708677"/>
                    <a:pt x="1391330" y="708677"/>
                  </a:cubicBezTo>
                  <a:lnTo>
                    <a:pt x="20555" y="708677"/>
                  </a:lnTo>
                  <a:cubicBezTo>
                    <a:pt x="12226" y="708677"/>
                    <a:pt x="4720" y="703651"/>
                    <a:pt x="1549" y="695949"/>
                  </a:cubicBezTo>
                  <a:cubicBezTo>
                    <a:pt x="-1623" y="688248"/>
                    <a:pt x="167" y="679394"/>
                    <a:pt x="6081" y="673529"/>
                  </a:cubicBezTo>
                  <a:lnTo>
                    <a:pt x="670501" y="14594"/>
                  </a:lnTo>
                  <a:cubicBezTo>
                    <a:pt x="690122" y="-4864"/>
                    <a:pt x="721762" y="-4864"/>
                    <a:pt x="741383" y="14594"/>
                  </a:cubicBezTo>
                  <a:close/>
                </a:path>
              </a:pathLst>
            </a:custGeom>
            <a:solidFill>
              <a:srgbClr val="D8C821"/>
            </a:solidFill>
          </p:spPr>
          <p:txBody>
            <a:bodyPr/>
            <a:lstStyle/>
            <a:p>
              <a:endParaRPr lang="en-US"/>
            </a:p>
          </p:txBody>
        </p:sp>
        <p:sp>
          <p:nvSpPr>
            <p:cNvPr id="11" name="TextBox 11"/>
            <p:cNvSpPr txBox="1"/>
            <p:nvPr/>
          </p:nvSpPr>
          <p:spPr>
            <a:xfrm>
              <a:off x="229782" y="348097"/>
              <a:ext cx="1011041" cy="329047"/>
            </a:xfrm>
            <a:prstGeom prst="rect">
              <a:avLst/>
            </a:prstGeom>
          </p:spPr>
          <p:txBody>
            <a:bodyPr lIns="50800" tIns="50800" rIns="50800" bIns="50800" rtlCol="0" anchor="ctr"/>
            <a:lstStyle/>
            <a:p>
              <a:pPr algn="ctr">
                <a:lnSpc>
                  <a:spcPts val="2372"/>
                </a:lnSpc>
              </a:pPr>
              <a:endParaRPr/>
            </a:p>
          </p:txBody>
        </p:sp>
      </p:grpSp>
      <p:sp>
        <p:nvSpPr>
          <p:cNvPr id="12" name="TextBox 12"/>
          <p:cNvSpPr txBox="1"/>
          <p:nvPr/>
        </p:nvSpPr>
        <p:spPr>
          <a:xfrm>
            <a:off x="5615996" y="671880"/>
            <a:ext cx="8425296" cy="1067435"/>
          </a:xfrm>
          <a:prstGeom prst="rect">
            <a:avLst/>
          </a:prstGeom>
        </p:spPr>
        <p:txBody>
          <a:bodyPr lIns="0" tIns="0" rIns="0" bIns="0" rtlCol="0" anchor="t">
            <a:spAutoFit/>
          </a:bodyPr>
          <a:lstStyle/>
          <a:p>
            <a:pPr algn="l">
              <a:lnSpc>
                <a:spcPts val="7345"/>
              </a:lnSpc>
            </a:pPr>
            <a:r>
              <a:rPr lang="en-US" sz="6500" spc="1352">
                <a:solidFill>
                  <a:srgbClr val="F8FCFF"/>
                </a:solidFill>
                <a:latin typeface="Impact"/>
                <a:ea typeface="Impact"/>
                <a:cs typeface="Impact"/>
                <a:sym typeface="Impact"/>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sp>
        <p:nvSpPr>
          <p:cNvPr id="2" name="AutoShape 2"/>
          <p:cNvSpPr/>
          <p:nvPr/>
        </p:nvSpPr>
        <p:spPr>
          <a:xfrm>
            <a:off x="1028700" y="3986713"/>
            <a:ext cx="9132975" cy="0"/>
          </a:xfrm>
          <a:prstGeom prst="line">
            <a:avLst/>
          </a:prstGeom>
          <a:ln w="38100" cap="flat">
            <a:solidFill>
              <a:srgbClr val="D8C821"/>
            </a:solidFill>
            <a:prstDash val="solid"/>
            <a:headEnd type="none" w="sm" len="sm"/>
            <a:tailEnd type="none" w="sm" len="sm"/>
          </a:ln>
        </p:spPr>
        <p:txBody>
          <a:bodyPr/>
          <a:lstStyle/>
          <a:p>
            <a:endParaRPr lang="en-US"/>
          </a:p>
        </p:txBody>
      </p:sp>
      <p:sp>
        <p:nvSpPr>
          <p:cNvPr id="3" name="Freeform 3"/>
          <p:cNvSpPr/>
          <p:nvPr/>
        </p:nvSpPr>
        <p:spPr>
          <a:xfrm>
            <a:off x="9724824" y="3222448"/>
            <a:ext cx="436851" cy="436851"/>
          </a:xfrm>
          <a:custGeom>
            <a:avLst/>
            <a:gdLst/>
            <a:ahLst/>
            <a:cxnLst/>
            <a:rect l="l" t="t" r="r" b="b"/>
            <a:pathLst>
              <a:path w="436851" h="436851">
                <a:moveTo>
                  <a:pt x="0" y="0"/>
                </a:moveTo>
                <a:lnTo>
                  <a:pt x="436851" y="0"/>
                </a:lnTo>
                <a:lnTo>
                  <a:pt x="436851" y="436851"/>
                </a:lnTo>
                <a:lnTo>
                  <a:pt x="0" y="4368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AutoShape 4"/>
          <p:cNvSpPr/>
          <p:nvPr/>
        </p:nvSpPr>
        <p:spPr>
          <a:xfrm>
            <a:off x="1028700" y="5078391"/>
            <a:ext cx="9132975" cy="0"/>
          </a:xfrm>
          <a:prstGeom prst="line">
            <a:avLst/>
          </a:prstGeom>
          <a:ln w="38100" cap="flat">
            <a:solidFill>
              <a:srgbClr val="D8C821"/>
            </a:solidFill>
            <a:prstDash val="solid"/>
            <a:headEnd type="none" w="sm" len="sm"/>
            <a:tailEnd type="none" w="sm" len="sm"/>
          </a:ln>
        </p:spPr>
        <p:txBody>
          <a:bodyPr/>
          <a:lstStyle/>
          <a:p>
            <a:endParaRPr lang="en-US"/>
          </a:p>
        </p:txBody>
      </p:sp>
      <p:sp>
        <p:nvSpPr>
          <p:cNvPr id="5" name="Freeform 5"/>
          <p:cNvSpPr/>
          <p:nvPr/>
        </p:nvSpPr>
        <p:spPr>
          <a:xfrm>
            <a:off x="9724824" y="4314126"/>
            <a:ext cx="436851" cy="436851"/>
          </a:xfrm>
          <a:custGeom>
            <a:avLst/>
            <a:gdLst/>
            <a:ahLst/>
            <a:cxnLst/>
            <a:rect l="l" t="t" r="r" b="b"/>
            <a:pathLst>
              <a:path w="436851" h="436851">
                <a:moveTo>
                  <a:pt x="0" y="0"/>
                </a:moveTo>
                <a:lnTo>
                  <a:pt x="436851" y="0"/>
                </a:lnTo>
                <a:lnTo>
                  <a:pt x="436851" y="436851"/>
                </a:lnTo>
                <a:lnTo>
                  <a:pt x="0" y="4368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AutoShape 6"/>
          <p:cNvSpPr/>
          <p:nvPr/>
        </p:nvSpPr>
        <p:spPr>
          <a:xfrm>
            <a:off x="1028700" y="6608219"/>
            <a:ext cx="9132975" cy="0"/>
          </a:xfrm>
          <a:prstGeom prst="line">
            <a:avLst/>
          </a:prstGeom>
          <a:ln w="38100" cap="flat">
            <a:solidFill>
              <a:srgbClr val="D8C821"/>
            </a:solidFill>
            <a:prstDash val="solid"/>
            <a:headEnd type="none" w="sm" len="sm"/>
            <a:tailEnd type="none" w="sm" len="sm"/>
          </a:ln>
        </p:spPr>
        <p:txBody>
          <a:bodyPr/>
          <a:lstStyle/>
          <a:p>
            <a:endParaRPr lang="en-US"/>
          </a:p>
        </p:txBody>
      </p:sp>
      <p:sp>
        <p:nvSpPr>
          <p:cNvPr id="7" name="Freeform 7"/>
          <p:cNvSpPr/>
          <p:nvPr/>
        </p:nvSpPr>
        <p:spPr>
          <a:xfrm>
            <a:off x="9724824" y="5624879"/>
            <a:ext cx="436851" cy="436851"/>
          </a:xfrm>
          <a:custGeom>
            <a:avLst/>
            <a:gdLst/>
            <a:ahLst/>
            <a:cxnLst/>
            <a:rect l="l" t="t" r="r" b="b"/>
            <a:pathLst>
              <a:path w="436851" h="436851">
                <a:moveTo>
                  <a:pt x="0" y="0"/>
                </a:moveTo>
                <a:lnTo>
                  <a:pt x="436851" y="0"/>
                </a:lnTo>
                <a:lnTo>
                  <a:pt x="436851" y="436851"/>
                </a:lnTo>
                <a:lnTo>
                  <a:pt x="0" y="4368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8" name="AutoShape 8"/>
          <p:cNvSpPr/>
          <p:nvPr/>
        </p:nvSpPr>
        <p:spPr>
          <a:xfrm>
            <a:off x="1028700" y="8138047"/>
            <a:ext cx="9132975" cy="0"/>
          </a:xfrm>
          <a:prstGeom prst="line">
            <a:avLst/>
          </a:prstGeom>
          <a:ln w="38100" cap="flat">
            <a:solidFill>
              <a:srgbClr val="D8C821"/>
            </a:solidFill>
            <a:prstDash val="solid"/>
            <a:headEnd type="none" w="sm" len="sm"/>
            <a:tailEnd type="none" w="sm" len="sm"/>
          </a:ln>
        </p:spPr>
        <p:txBody>
          <a:bodyPr/>
          <a:lstStyle/>
          <a:p>
            <a:endParaRPr lang="en-US"/>
          </a:p>
        </p:txBody>
      </p:sp>
      <p:sp>
        <p:nvSpPr>
          <p:cNvPr id="9" name="Freeform 9"/>
          <p:cNvSpPr/>
          <p:nvPr/>
        </p:nvSpPr>
        <p:spPr>
          <a:xfrm>
            <a:off x="9724824" y="7154707"/>
            <a:ext cx="436851" cy="436851"/>
          </a:xfrm>
          <a:custGeom>
            <a:avLst/>
            <a:gdLst/>
            <a:ahLst/>
            <a:cxnLst/>
            <a:rect l="l" t="t" r="r" b="b"/>
            <a:pathLst>
              <a:path w="436851" h="436851">
                <a:moveTo>
                  <a:pt x="0" y="0"/>
                </a:moveTo>
                <a:lnTo>
                  <a:pt x="436851" y="0"/>
                </a:lnTo>
                <a:lnTo>
                  <a:pt x="436851" y="436851"/>
                </a:lnTo>
                <a:lnTo>
                  <a:pt x="0" y="4368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10" name="Group 10"/>
          <p:cNvGrpSpPr/>
          <p:nvPr/>
        </p:nvGrpSpPr>
        <p:grpSpPr>
          <a:xfrm>
            <a:off x="10609350" y="5775784"/>
            <a:ext cx="3256966" cy="3367217"/>
            <a:chOff x="0" y="0"/>
            <a:chExt cx="827461" cy="855471"/>
          </a:xfrm>
        </p:grpSpPr>
        <p:sp>
          <p:nvSpPr>
            <p:cNvPr id="11" name="Freeform 11"/>
            <p:cNvSpPr/>
            <p:nvPr/>
          </p:nvSpPr>
          <p:spPr>
            <a:xfrm>
              <a:off x="0" y="0"/>
              <a:ext cx="827461" cy="855471"/>
            </a:xfrm>
            <a:custGeom>
              <a:avLst/>
              <a:gdLst/>
              <a:ahLst/>
              <a:cxnLst/>
              <a:rect l="l" t="t" r="r" b="b"/>
              <a:pathLst>
                <a:path w="827461" h="855471">
                  <a:moveTo>
                    <a:pt x="90327" y="0"/>
                  </a:moveTo>
                  <a:lnTo>
                    <a:pt x="737133" y="0"/>
                  </a:lnTo>
                  <a:cubicBezTo>
                    <a:pt x="761090" y="0"/>
                    <a:pt x="784065" y="9517"/>
                    <a:pt x="801005" y="26456"/>
                  </a:cubicBezTo>
                  <a:cubicBezTo>
                    <a:pt x="817944" y="43396"/>
                    <a:pt x="827461" y="66371"/>
                    <a:pt x="827461" y="90327"/>
                  </a:cubicBezTo>
                  <a:lnTo>
                    <a:pt x="827461" y="765144"/>
                  </a:lnTo>
                  <a:cubicBezTo>
                    <a:pt x="827461" y="789100"/>
                    <a:pt x="817944" y="812075"/>
                    <a:pt x="801005" y="829015"/>
                  </a:cubicBezTo>
                  <a:cubicBezTo>
                    <a:pt x="784065" y="845955"/>
                    <a:pt x="761090" y="855471"/>
                    <a:pt x="737133" y="855471"/>
                  </a:cubicBezTo>
                  <a:lnTo>
                    <a:pt x="90327" y="855471"/>
                  </a:lnTo>
                  <a:cubicBezTo>
                    <a:pt x="66371" y="855471"/>
                    <a:pt x="43396" y="845955"/>
                    <a:pt x="26456" y="829015"/>
                  </a:cubicBezTo>
                  <a:cubicBezTo>
                    <a:pt x="9517" y="812075"/>
                    <a:pt x="0" y="789100"/>
                    <a:pt x="0" y="765144"/>
                  </a:cubicBezTo>
                  <a:lnTo>
                    <a:pt x="0" y="90327"/>
                  </a:lnTo>
                  <a:cubicBezTo>
                    <a:pt x="0" y="66371"/>
                    <a:pt x="9517" y="43396"/>
                    <a:pt x="26456" y="26456"/>
                  </a:cubicBezTo>
                  <a:cubicBezTo>
                    <a:pt x="43396" y="9517"/>
                    <a:pt x="66371" y="0"/>
                    <a:pt x="90327" y="0"/>
                  </a:cubicBezTo>
                  <a:close/>
                </a:path>
              </a:pathLst>
            </a:custGeom>
            <a:blipFill>
              <a:blip r:embed="rId3"/>
              <a:stretch>
                <a:fillRect l="-44513" r="-10661"/>
              </a:stretch>
            </a:blipFill>
          </p:spPr>
          <p:txBody>
            <a:bodyPr/>
            <a:lstStyle/>
            <a:p>
              <a:endParaRPr lang="en-US"/>
            </a:p>
          </p:txBody>
        </p:sp>
      </p:grpSp>
      <p:grpSp>
        <p:nvGrpSpPr>
          <p:cNvPr id="12" name="Group 12"/>
          <p:cNvGrpSpPr/>
          <p:nvPr/>
        </p:nvGrpSpPr>
        <p:grpSpPr>
          <a:xfrm>
            <a:off x="14002334" y="5758680"/>
            <a:ext cx="3256966" cy="3401425"/>
            <a:chOff x="0" y="0"/>
            <a:chExt cx="857802" cy="895849"/>
          </a:xfrm>
        </p:grpSpPr>
        <p:sp>
          <p:nvSpPr>
            <p:cNvPr id="13" name="Freeform 13"/>
            <p:cNvSpPr/>
            <p:nvPr/>
          </p:nvSpPr>
          <p:spPr>
            <a:xfrm>
              <a:off x="0" y="0"/>
              <a:ext cx="857802" cy="895849"/>
            </a:xfrm>
            <a:custGeom>
              <a:avLst/>
              <a:gdLst/>
              <a:ahLst/>
              <a:cxnLst/>
              <a:rect l="l" t="t" r="r" b="b"/>
              <a:pathLst>
                <a:path w="857802" h="895849">
                  <a:moveTo>
                    <a:pt x="85573" y="0"/>
                  </a:moveTo>
                  <a:lnTo>
                    <a:pt x="772228" y="0"/>
                  </a:lnTo>
                  <a:cubicBezTo>
                    <a:pt x="819489" y="0"/>
                    <a:pt x="857802" y="38312"/>
                    <a:pt x="857802" y="85573"/>
                  </a:cubicBezTo>
                  <a:lnTo>
                    <a:pt x="857802" y="810275"/>
                  </a:lnTo>
                  <a:cubicBezTo>
                    <a:pt x="857802" y="857536"/>
                    <a:pt x="819489" y="895849"/>
                    <a:pt x="772228" y="895849"/>
                  </a:cubicBezTo>
                  <a:lnTo>
                    <a:pt x="85573" y="895849"/>
                  </a:lnTo>
                  <a:cubicBezTo>
                    <a:pt x="62878" y="895849"/>
                    <a:pt x="41112" y="886833"/>
                    <a:pt x="25064" y="870785"/>
                  </a:cubicBezTo>
                  <a:cubicBezTo>
                    <a:pt x="9016" y="854737"/>
                    <a:pt x="0" y="832971"/>
                    <a:pt x="0" y="810275"/>
                  </a:cubicBezTo>
                  <a:lnTo>
                    <a:pt x="0" y="85573"/>
                  </a:lnTo>
                  <a:cubicBezTo>
                    <a:pt x="0" y="62878"/>
                    <a:pt x="9016" y="41112"/>
                    <a:pt x="25064" y="25064"/>
                  </a:cubicBezTo>
                  <a:cubicBezTo>
                    <a:pt x="41112" y="9016"/>
                    <a:pt x="62878" y="0"/>
                    <a:pt x="85573" y="0"/>
                  </a:cubicBezTo>
                  <a:close/>
                </a:path>
              </a:pathLst>
            </a:custGeom>
            <a:gradFill rotWithShape="1">
              <a:gsLst>
                <a:gs pos="0">
                  <a:srgbClr val="00172C">
                    <a:alpha val="100000"/>
                  </a:srgbClr>
                </a:gs>
                <a:gs pos="100000">
                  <a:srgbClr val="036B5A">
                    <a:alpha val="100000"/>
                  </a:srgbClr>
                </a:gs>
              </a:gsLst>
              <a:lin ang="5400000"/>
            </a:gradFill>
          </p:spPr>
          <p:txBody>
            <a:bodyPr/>
            <a:lstStyle/>
            <a:p>
              <a:endParaRPr lang="en-US"/>
            </a:p>
          </p:txBody>
        </p:sp>
        <p:sp>
          <p:nvSpPr>
            <p:cNvPr id="14" name="TextBox 14"/>
            <p:cNvSpPr txBox="1"/>
            <p:nvPr/>
          </p:nvSpPr>
          <p:spPr>
            <a:xfrm>
              <a:off x="0" y="9525"/>
              <a:ext cx="857802" cy="886324"/>
            </a:xfrm>
            <a:prstGeom prst="rect">
              <a:avLst/>
            </a:prstGeom>
          </p:spPr>
          <p:txBody>
            <a:bodyPr lIns="50800" tIns="50800" rIns="50800" bIns="50800" rtlCol="0" anchor="ctr"/>
            <a:lstStyle/>
            <a:p>
              <a:pPr algn="ctr">
                <a:lnSpc>
                  <a:spcPts val="2372"/>
                </a:lnSpc>
              </a:pPr>
              <a:endParaRPr/>
            </a:p>
          </p:txBody>
        </p:sp>
      </p:grpSp>
      <p:grpSp>
        <p:nvGrpSpPr>
          <p:cNvPr id="15" name="Group 15"/>
          <p:cNvGrpSpPr/>
          <p:nvPr/>
        </p:nvGrpSpPr>
        <p:grpSpPr>
          <a:xfrm>
            <a:off x="14002334" y="2221467"/>
            <a:ext cx="3256966" cy="3367217"/>
            <a:chOff x="0" y="0"/>
            <a:chExt cx="827461" cy="855471"/>
          </a:xfrm>
        </p:grpSpPr>
        <p:sp>
          <p:nvSpPr>
            <p:cNvPr id="16" name="Freeform 16"/>
            <p:cNvSpPr/>
            <p:nvPr/>
          </p:nvSpPr>
          <p:spPr>
            <a:xfrm>
              <a:off x="0" y="0"/>
              <a:ext cx="827461" cy="855471"/>
            </a:xfrm>
            <a:custGeom>
              <a:avLst/>
              <a:gdLst/>
              <a:ahLst/>
              <a:cxnLst/>
              <a:rect l="l" t="t" r="r" b="b"/>
              <a:pathLst>
                <a:path w="827461" h="855471">
                  <a:moveTo>
                    <a:pt x="90327" y="0"/>
                  </a:moveTo>
                  <a:lnTo>
                    <a:pt x="737133" y="0"/>
                  </a:lnTo>
                  <a:cubicBezTo>
                    <a:pt x="761090" y="0"/>
                    <a:pt x="784065" y="9517"/>
                    <a:pt x="801005" y="26456"/>
                  </a:cubicBezTo>
                  <a:cubicBezTo>
                    <a:pt x="817944" y="43396"/>
                    <a:pt x="827461" y="66371"/>
                    <a:pt x="827461" y="90327"/>
                  </a:cubicBezTo>
                  <a:lnTo>
                    <a:pt x="827461" y="765144"/>
                  </a:lnTo>
                  <a:cubicBezTo>
                    <a:pt x="827461" y="789100"/>
                    <a:pt x="817944" y="812075"/>
                    <a:pt x="801005" y="829015"/>
                  </a:cubicBezTo>
                  <a:cubicBezTo>
                    <a:pt x="784065" y="845955"/>
                    <a:pt x="761090" y="855471"/>
                    <a:pt x="737133" y="855471"/>
                  </a:cubicBezTo>
                  <a:lnTo>
                    <a:pt x="90327" y="855471"/>
                  </a:lnTo>
                  <a:cubicBezTo>
                    <a:pt x="66371" y="855471"/>
                    <a:pt x="43396" y="845955"/>
                    <a:pt x="26456" y="829015"/>
                  </a:cubicBezTo>
                  <a:cubicBezTo>
                    <a:pt x="9517" y="812075"/>
                    <a:pt x="0" y="789100"/>
                    <a:pt x="0" y="765144"/>
                  </a:cubicBezTo>
                  <a:lnTo>
                    <a:pt x="0" y="90327"/>
                  </a:lnTo>
                  <a:cubicBezTo>
                    <a:pt x="0" y="66371"/>
                    <a:pt x="9517" y="43396"/>
                    <a:pt x="26456" y="26456"/>
                  </a:cubicBezTo>
                  <a:cubicBezTo>
                    <a:pt x="43396" y="9517"/>
                    <a:pt x="66371" y="0"/>
                    <a:pt x="90327" y="0"/>
                  </a:cubicBezTo>
                  <a:close/>
                </a:path>
              </a:pathLst>
            </a:custGeom>
            <a:blipFill>
              <a:blip r:embed="rId4"/>
              <a:stretch>
                <a:fillRect l="-14260" r="-40914"/>
              </a:stretch>
            </a:blipFill>
          </p:spPr>
          <p:txBody>
            <a:bodyPr/>
            <a:lstStyle/>
            <a:p>
              <a:endParaRPr lang="en-US"/>
            </a:p>
          </p:txBody>
        </p:sp>
      </p:grpSp>
      <p:sp>
        <p:nvSpPr>
          <p:cNvPr id="17" name="Freeform 17"/>
          <p:cNvSpPr/>
          <p:nvPr/>
        </p:nvSpPr>
        <p:spPr>
          <a:xfrm>
            <a:off x="115298" y="177637"/>
            <a:ext cx="1826803" cy="1826803"/>
          </a:xfrm>
          <a:custGeom>
            <a:avLst/>
            <a:gdLst/>
            <a:ahLst/>
            <a:cxnLst/>
            <a:rect l="l" t="t" r="r" b="b"/>
            <a:pathLst>
              <a:path w="1826803" h="1826803">
                <a:moveTo>
                  <a:pt x="0" y="0"/>
                </a:moveTo>
                <a:lnTo>
                  <a:pt x="1826804" y="0"/>
                </a:lnTo>
                <a:lnTo>
                  <a:pt x="1826804" y="1826803"/>
                </a:lnTo>
                <a:lnTo>
                  <a:pt x="0" y="1826803"/>
                </a:lnTo>
                <a:lnTo>
                  <a:pt x="0" y="0"/>
                </a:lnTo>
                <a:close/>
              </a:path>
            </a:pathLst>
          </a:custGeom>
          <a:blipFill>
            <a:blip r:embed="rId5"/>
            <a:stretch>
              <a:fillRect/>
            </a:stretch>
          </a:blipFill>
        </p:spPr>
        <p:txBody>
          <a:bodyPr/>
          <a:lstStyle/>
          <a:p>
            <a:endParaRPr lang="en-US"/>
          </a:p>
        </p:txBody>
      </p:sp>
      <p:sp>
        <p:nvSpPr>
          <p:cNvPr id="18" name="AutoShape 18"/>
          <p:cNvSpPr/>
          <p:nvPr/>
        </p:nvSpPr>
        <p:spPr>
          <a:xfrm>
            <a:off x="1028700" y="9229725"/>
            <a:ext cx="9132975" cy="0"/>
          </a:xfrm>
          <a:prstGeom prst="line">
            <a:avLst/>
          </a:prstGeom>
          <a:ln w="38100" cap="flat">
            <a:solidFill>
              <a:srgbClr val="D8C821"/>
            </a:solidFill>
            <a:prstDash val="solid"/>
            <a:headEnd type="none" w="sm" len="sm"/>
            <a:tailEnd type="none" w="sm" len="sm"/>
          </a:ln>
        </p:spPr>
        <p:txBody>
          <a:bodyPr/>
          <a:lstStyle/>
          <a:p>
            <a:endParaRPr lang="en-US"/>
          </a:p>
        </p:txBody>
      </p:sp>
      <p:sp>
        <p:nvSpPr>
          <p:cNvPr id="19" name="Freeform 19"/>
          <p:cNvSpPr/>
          <p:nvPr/>
        </p:nvSpPr>
        <p:spPr>
          <a:xfrm>
            <a:off x="9724824" y="8465460"/>
            <a:ext cx="436851" cy="436851"/>
          </a:xfrm>
          <a:custGeom>
            <a:avLst/>
            <a:gdLst/>
            <a:ahLst/>
            <a:cxnLst/>
            <a:rect l="l" t="t" r="r" b="b"/>
            <a:pathLst>
              <a:path w="436851" h="436851">
                <a:moveTo>
                  <a:pt x="0" y="0"/>
                </a:moveTo>
                <a:lnTo>
                  <a:pt x="436851" y="0"/>
                </a:lnTo>
                <a:lnTo>
                  <a:pt x="436851" y="436852"/>
                </a:lnTo>
                <a:lnTo>
                  <a:pt x="0" y="43685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20" name="Freeform 20"/>
          <p:cNvSpPr/>
          <p:nvPr/>
        </p:nvSpPr>
        <p:spPr>
          <a:xfrm rot="-975160">
            <a:off x="14671208" y="6077332"/>
            <a:ext cx="2076230" cy="2849163"/>
          </a:xfrm>
          <a:custGeom>
            <a:avLst/>
            <a:gdLst/>
            <a:ahLst/>
            <a:cxnLst/>
            <a:rect l="l" t="t" r="r" b="b"/>
            <a:pathLst>
              <a:path w="2076230" h="2849163">
                <a:moveTo>
                  <a:pt x="0" y="0"/>
                </a:moveTo>
                <a:lnTo>
                  <a:pt x="2076229" y="0"/>
                </a:lnTo>
                <a:lnTo>
                  <a:pt x="2076229" y="2849163"/>
                </a:lnTo>
                <a:lnTo>
                  <a:pt x="0" y="2849163"/>
                </a:lnTo>
                <a:lnTo>
                  <a:pt x="0" y="0"/>
                </a:lnTo>
                <a:close/>
              </a:path>
            </a:pathLst>
          </a:custGeom>
          <a:blipFill>
            <a:blip r:embed="rId6"/>
            <a:stretch>
              <a:fillRect/>
            </a:stretch>
          </a:blipFill>
        </p:spPr>
        <p:txBody>
          <a:bodyPr/>
          <a:lstStyle/>
          <a:p>
            <a:endParaRPr lang="en-US"/>
          </a:p>
        </p:txBody>
      </p:sp>
      <p:sp>
        <p:nvSpPr>
          <p:cNvPr id="21" name="TextBox 21"/>
          <p:cNvSpPr txBox="1"/>
          <p:nvPr/>
        </p:nvSpPr>
        <p:spPr>
          <a:xfrm>
            <a:off x="1028700" y="1918715"/>
            <a:ext cx="7810500" cy="923330"/>
          </a:xfrm>
          <a:prstGeom prst="rect">
            <a:avLst/>
          </a:prstGeom>
        </p:spPr>
        <p:txBody>
          <a:bodyPr wrap="square" lIns="0" tIns="0" rIns="0" bIns="0" rtlCol="0" anchor="t">
            <a:spAutoFit/>
          </a:bodyPr>
          <a:lstStyle/>
          <a:p>
            <a:pPr algn="l">
              <a:lnSpc>
                <a:spcPts val="7231"/>
              </a:lnSpc>
            </a:pPr>
            <a:r>
              <a:rPr lang="en-US" sz="6399" spc="326" dirty="0">
                <a:solidFill>
                  <a:srgbClr val="046B5A"/>
                </a:solidFill>
                <a:latin typeface="Impact"/>
                <a:ea typeface="Impact"/>
                <a:cs typeface="Impact"/>
                <a:sym typeface="Impact"/>
              </a:rPr>
              <a:t>WHAT WE WILL COVER</a:t>
            </a:r>
          </a:p>
        </p:txBody>
      </p:sp>
      <p:sp>
        <p:nvSpPr>
          <p:cNvPr id="22" name="TextBox 22"/>
          <p:cNvSpPr txBox="1"/>
          <p:nvPr/>
        </p:nvSpPr>
        <p:spPr>
          <a:xfrm>
            <a:off x="1028700" y="2986848"/>
            <a:ext cx="8338698" cy="860425"/>
          </a:xfrm>
          <a:prstGeom prst="rect">
            <a:avLst/>
          </a:prstGeom>
        </p:spPr>
        <p:txBody>
          <a:bodyPr lIns="0" tIns="0" rIns="0" bIns="0" rtlCol="0" anchor="t">
            <a:spAutoFit/>
          </a:bodyPr>
          <a:lstStyle/>
          <a:p>
            <a:pPr algn="l">
              <a:lnSpc>
                <a:spcPts val="3499"/>
              </a:lnSpc>
            </a:pPr>
            <a:r>
              <a:rPr lang="en-US" sz="2499" b="1">
                <a:solidFill>
                  <a:srgbClr val="000000"/>
                </a:solidFill>
                <a:latin typeface="Lato Bold"/>
                <a:ea typeface="Lato Bold"/>
                <a:cs typeface="Lato Bold"/>
                <a:sym typeface="Lato Bold"/>
              </a:rPr>
              <a:t>What run rates are and the various ways they are used in financial analysis </a:t>
            </a:r>
          </a:p>
        </p:txBody>
      </p:sp>
      <p:sp>
        <p:nvSpPr>
          <p:cNvPr id="23" name="TextBox 23"/>
          <p:cNvSpPr txBox="1"/>
          <p:nvPr/>
        </p:nvSpPr>
        <p:spPr>
          <a:xfrm>
            <a:off x="1028700" y="4078527"/>
            <a:ext cx="8338698" cy="860425"/>
          </a:xfrm>
          <a:prstGeom prst="rect">
            <a:avLst/>
          </a:prstGeom>
        </p:spPr>
        <p:txBody>
          <a:bodyPr lIns="0" tIns="0" rIns="0" bIns="0" rtlCol="0" anchor="t">
            <a:spAutoFit/>
          </a:bodyPr>
          <a:lstStyle/>
          <a:p>
            <a:pPr algn="l">
              <a:lnSpc>
                <a:spcPts val="3499"/>
              </a:lnSpc>
            </a:pPr>
            <a:r>
              <a:rPr lang="en-US" sz="2499" b="1">
                <a:solidFill>
                  <a:srgbClr val="000000"/>
                </a:solidFill>
                <a:latin typeface="Lato Bold"/>
                <a:ea typeface="Lato Bold"/>
                <a:cs typeface="Lato Bold"/>
                <a:sym typeface="Lato Bold"/>
              </a:rPr>
              <a:t>Understanding terms such as day-of-week, seasonality, lifecycles and maturity.</a:t>
            </a:r>
          </a:p>
        </p:txBody>
      </p:sp>
      <p:sp>
        <p:nvSpPr>
          <p:cNvPr id="24" name="TextBox 24"/>
          <p:cNvSpPr txBox="1"/>
          <p:nvPr/>
        </p:nvSpPr>
        <p:spPr>
          <a:xfrm>
            <a:off x="1028700" y="5170205"/>
            <a:ext cx="8338698" cy="1298575"/>
          </a:xfrm>
          <a:prstGeom prst="rect">
            <a:avLst/>
          </a:prstGeom>
        </p:spPr>
        <p:txBody>
          <a:bodyPr lIns="0" tIns="0" rIns="0" bIns="0" rtlCol="0" anchor="t">
            <a:spAutoFit/>
          </a:bodyPr>
          <a:lstStyle/>
          <a:p>
            <a:pPr algn="l">
              <a:lnSpc>
                <a:spcPts val="3499"/>
              </a:lnSpc>
            </a:pPr>
            <a:r>
              <a:rPr lang="en-US" sz="2499" b="1">
                <a:solidFill>
                  <a:srgbClr val="000000"/>
                </a:solidFill>
                <a:latin typeface="Lato Bold"/>
                <a:ea typeface="Lato Bold"/>
                <a:cs typeface="Lato Bold"/>
                <a:sym typeface="Lato Bold"/>
              </a:rPr>
              <a:t>How run rate insights can support and evaluate decision-making during economic uncertainty and market fluctuations</a:t>
            </a:r>
          </a:p>
        </p:txBody>
      </p:sp>
      <p:sp>
        <p:nvSpPr>
          <p:cNvPr id="25" name="TextBox 25"/>
          <p:cNvSpPr txBox="1"/>
          <p:nvPr/>
        </p:nvSpPr>
        <p:spPr>
          <a:xfrm>
            <a:off x="1028700" y="6700033"/>
            <a:ext cx="8338698" cy="1298575"/>
          </a:xfrm>
          <a:prstGeom prst="rect">
            <a:avLst/>
          </a:prstGeom>
        </p:spPr>
        <p:txBody>
          <a:bodyPr lIns="0" tIns="0" rIns="0" bIns="0" rtlCol="0" anchor="t">
            <a:spAutoFit/>
          </a:bodyPr>
          <a:lstStyle/>
          <a:p>
            <a:pPr algn="l">
              <a:lnSpc>
                <a:spcPts val="3499"/>
              </a:lnSpc>
            </a:pPr>
            <a:r>
              <a:rPr lang="en-US" sz="2499" b="1">
                <a:solidFill>
                  <a:srgbClr val="000000"/>
                </a:solidFill>
                <a:latin typeface="Lato Bold"/>
                <a:ea typeface="Lato Bold"/>
                <a:cs typeface="Lato Bold"/>
                <a:sym typeface="Lato Bold"/>
              </a:rPr>
              <a:t>How to apply run rate calculations to evaluate more nuanced business performance, such as marketing initiatives and product lifecycles. </a:t>
            </a:r>
          </a:p>
        </p:txBody>
      </p:sp>
      <p:sp>
        <p:nvSpPr>
          <p:cNvPr id="26" name="TextBox 26"/>
          <p:cNvSpPr txBox="1"/>
          <p:nvPr/>
        </p:nvSpPr>
        <p:spPr>
          <a:xfrm>
            <a:off x="1028700" y="8229861"/>
            <a:ext cx="8338698" cy="860425"/>
          </a:xfrm>
          <a:prstGeom prst="rect">
            <a:avLst/>
          </a:prstGeom>
        </p:spPr>
        <p:txBody>
          <a:bodyPr lIns="0" tIns="0" rIns="0" bIns="0" rtlCol="0" anchor="t">
            <a:spAutoFit/>
          </a:bodyPr>
          <a:lstStyle/>
          <a:p>
            <a:pPr algn="l">
              <a:lnSpc>
                <a:spcPts val="3499"/>
              </a:lnSpc>
            </a:pPr>
            <a:r>
              <a:rPr lang="en-US" sz="2499" b="1">
                <a:solidFill>
                  <a:srgbClr val="000000"/>
                </a:solidFill>
                <a:latin typeface="Lato Bold"/>
                <a:ea typeface="Lato Bold"/>
                <a:cs typeface="Lato Bold"/>
                <a:sym typeface="Lato Bold"/>
              </a:rPr>
              <a:t>Limitations and common pitfalls when relying on run rate projections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grpSp>
        <p:nvGrpSpPr>
          <p:cNvPr id="2" name="Group 2"/>
          <p:cNvGrpSpPr/>
          <p:nvPr/>
        </p:nvGrpSpPr>
        <p:grpSpPr>
          <a:xfrm>
            <a:off x="-6395664" y="-2117546"/>
            <a:ext cx="16100130" cy="1610013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172C">
                    <a:alpha val="100000"/>
                  </a:srgbClr>
                </a:gs>
                <a:gs pos="50000">
                  <a:srgbClr val="036B5A">
                    <a:alpha val="100000"/>
                  </a:srgbClr>
                </a:gs>
                <a:gs pos="100000">
                  <a:srgbClr val="036B5A">
                    <a:alpha val="100000"/>
                  </a:srgbClr>
                </a:gs>
              </a:gsLst>
              <a:lin ang="5400000"/>
            </a:gradFill>
          </p:spPr>
          <p:txBody>
            <a:bodyPr/>
            <a:lstStyle/>
            <a:p>
              <a:endParaRPr lang="en-US"/>
            </a:p>
          </p:txBody>
        </p:sp>
        <p:sp>
          <p:nvSpPr>
            <p:cNvPr id="4" name="TextBox 4"/>
            <p:cNvSpPr txBox="1"/>
            <p:nvPr/>
          </p:nvSpPr>
          <p:spPr>
            <a:xfrm>
              <a:off x="76200" y="85725"/>
              <a:ext cx="660400" cy="650875"/>
            </a:xfrm>
            <a:prstGeom prst="rect">
              <a:avLst/>
            </a:prstGeom>
          </p:spPr>
          <p:txBody>
            <a:bodyPr lIns="50800" tIns="50800" rIns="50800" bIns="50800" rtlCol="0" anchor="ctr"/>
            <a:lstStyle/>
            <a:p>
              <a:pPr algn="ctr">
                <a:lnSpc>
                  <a:spcPts val="2372"/>
                </a:lnSpc>
              </a:pPr>
              <a:endParaRPr/>
            </a:p>
          </p:txBody>
        </p:sp>
      </p:grpSp>
      <p:grpSp>
        <p:nvGrpSpPr>
          <p:cNvPr id="5" name="Group 5"/>
          <p:cNvGrpSpPr/>
          <p:nvPr/>
        </p:nvGrpSpPr>
        <p:grpSpPr>
          <a:xfrm>
            <a:off x="8327332" y="4254524"/>
            <a:ext cx="1773242" cy="177324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C821"/>
            </a:solidFill>
          </p:spPr>
          <p:txBody>
            <a:bodyPr/>
            <a:lstStyle/>
            <a:p>
              <a:endParaRPr lang="en-US"/>
            </a:p>
          </p:txBody>
        </p:sp>
        <p:sp>
          <p:nvSpPr>
            <p:cNvPr id="7" name="TextBox 7"/>
            <p:cNvSpPr txBox="1"/>
            <p:nvPr/>
          </p:nvSpPr>
          <p:spPr>
            <a:xfrm>
              <a:off x="76200" y="85725"/>
              <a:ext cx="660400" cy="650875"/>
            </a:xfrm>
            <a:prstGeom prst="rect">
              <a:avLst/>
            </a:prstGeom>
          </p:spPr>
          <p:txBody>
            <a:bodyPr lIns="50800" tIns="50800" rIns="50800" bIns="50800" rtlCol="0" anchor="ctr"/>
            <a:lstStyle/>
            <a:p>
              <a:pPr algn="ctr">
                <a:lnSpc>
                  <a:spcPts val="2372"/>
                </a:lnSpc>
              </a:pPr>
              <a:endParaRPr/>
            </a:p>
          </p:txBody>
        </p:sp>
      </p:grpSp>
      <p:grpSp>
        <p:nvGrpSpPr>
          <p:cNvPr id="8" name="Group 8"/>
          <p:cNvGrpSpPr/>
          <p:nvPr/>
        </p:nvGrpSpPr>
        <p:grpSpPr>
          <a:xfrm>
            <a:off x="7635553" y="1743042"/>
            <a:ext cx="1773242" cy="177324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C821"/>
            </a:solidFill>
          </p:spPr>
          <p:txBody>
            <a:bodyPr/>
            <a:lstStyle/>
            <a:p>
              <a:endParaRPr lang="en-US"/>
            </a:p>
          </p:txBody>
        </p:sp>
        <p:sp>
          <p:nvSpPr>
            <p:cNvPr id="10" name="TextBox 10"/>
            <p:cNvSpPr txBox="1"/>
            <p:nvPr/>
          </p:nvSpPr>
          <p:spPr>
            <a:xfrm>
              <a:off x="76200" y="85725"/>
              <a:ext cx="660400" cy="650875"/>
            </a:xfrm>
            <a:prstGeom prst="rect">
              <a:avLst/>
            </a:prstGeom>
          </p:spPr>
          <p:txBody>
            <a:bodyPr lIns="50800" tIns="50800" rIns="50800" bIns="50800" rtlCol="0" anchor="ctr"/>
            <a:lstStyle/>
            <a:p>
              <a:pPr algn="ctr">
                <a:lnSpc>
                  <a:spcPts val="2372"/>
                </a:lnSpc>
              </a:pPr>
              <a:endParaRPr/>
            </a:p>
          </p:txBody>
        </p:sp>
      </p:grpSp>
      <p:grpSp>
        <p:nvGrpSpPr>
          <p:cNvPr id="11" name="Group 11"/>
          <p:cNvGrpSpPr/>
          <p:nvPr/>
        </p:nvGrpSpPr>
        <p:grpSpPr>
          <a:xfrm>
            <a:off x="8163209" y="7087948"/>
            <a:ext cx="1773242" cy="177324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C821"/>
            </a:solidFill>
          </p:spPr>
          <p:txBody>
            <a:bodyPr/>
            <a:lstStyle/>
            <a:p>
              <a:endParaRPr lang="en-US"/>
            </a:p>
          </p:txBody>
        </p:sp>
        <p:sp>
          <p:nvSpPr>
            <p:cNvPr id="13" name="TextBox 13"/>
            <p:cNvSpPr txBox="1"/>
            <p:nvPr/>
          </p:nvSpPr>
          <p:spPr>
            <a:xfrm>
              <a:off x="76200" y="85725"/>
              <a:ext cx="660400" cy="650875"/>
            </a:xfrm>
            <a:prstGeom prst="rect">
              <a:avLst/>
            </a:prstGeom>
          </p:spPr>
          <p:txBody>
            <a:bodyPr lIns="50800" tIns="50800" rIns="50800" bIns="50800" rtlCol="0" anchor="ctr"/>
            <a:lstStyle/>
            <a:p>
              <a:pPr algn="ctr">
                <a:lnSpc>
                  <a:spcPts val="2372"/>
                </a:lnSpc>
              </a:pPr>
              <a:endParaRPr/>
            </a:p>
          </p:txBody>
        </p:sp>
      </p:grpSp>
      <p:sp>
        <p:nvSpPr>
          <p:cNvPr id="14" name="TextBox 14"/>
          <p:cNvSpPr txBox="1"/>
          <p:nvPr/>
        </p:nvSpPr>
        <p:spPr>
          <a:xfrm>
            <a:off x="10048510" y="1938497"/>
            <a:ext cx="6585089" cy="1851660"/>
          </a:xfrm>
          <a:prstGeom prst="rect">
            <a:avLst/>
          </a:prstGeom>
        </p:spPr>
        <p:txBody>
          <a:bodyPr lIns="0" tIns="0" rIns="0" bIns="0" rtlCol="0" anchor="t">
            <a:spAutoFit/>
          </a:bodyPr>
          <a:lstStyle/>
          <a:p>
            <a:pPr algn="l">
              <a:lnSpc>
                <a:spcPts val="2940"/>
              </a:lnSpc>
            </a:pPr>
            <a:r>
              <a:rPr lang="en-US" sz="2100" spc="33">
                <a:solidFill>
                  <a:srgbClr val="00172C"/>
                </a:solidFill>
                <a:latin typeface="Lato"/>
                <a:ea typeface="Lato"/>
                <a:cs typeface="Lato"/>
                <a:sym typeface="Lato"/>
              </a:rPr>
              <a:t>I expect some of you know and perhaps worked with run rates before. But for others, this is likely a brand new concept. And you are probably in the majority. Many have only the basic understanding of run rates. To be fair, they can be very complicated. </a:t>
            </a:r>
          </a:p>
        </p:txBody>
      </p:sp>
      <p:sp>
        <p:nvSpPr>
          <p:cNvPr id="15" name="Freeform 15"/>
          <p:cNvSpPr/>
          <p:nvPr/>
        </p:nvSpPr>
        <p:spPr>
          <a:xfrm>
            <a:off x="16345898" y="351525"/>
            <a:ext cx="1826803" cy="1826803"/>
          </a:xfrm>
          <a:custGeom>
            <a:avLst/>
            <a:gdLst/>
            <a:ahLst/>
            <a:cxnLst/>
            <a:rect l="l" t="t" r="r" b="b"/>
            <a:pathLst>
              <a:path w="1826803" h="1826803">
                <a:moveTo>
                  <a:pt x="0" y="0"/>
                </a:moveTo>
                <a:lnTo>
                  <a:pt x="1826804" y="0"/>
                </a:lnTo>
                <a:lnTo>
                  <a:pt x="1826804" y="1826803"/>
                </a:lnTo>
                <a:lnTo>
                  <a:pt x="0" y="1826803"/>
                </a:lnTo>
                <a:lnTo>
                  <a:pt x="0" y="0"/>
                </a:lnTo>
                <a:close/>
              </a:path>
            </a:pathLst>
          </a:custGeom>
          <a:blipFill>
            <a:blip r:embed="rId2"/>
            <a:stretch>
              <a:fillRect/>
            </a:stretch>
          </a:blipFill>
        </p:spPr>
        <p:txBody>
          <a:bodyPr/>
          <a:lstStyle/>
          <a:p>
            <a:endParaRPr lang="en-US"/>
          </a:p>
        </p:txBody>
      </p:sp>
      <p:sp>
        <p:nvSpPr>
          <p:cNvPr id="16" name="Freeform 16"/>
          <p:cNvSpPr/>
          <p:nvPr/>
        </p:nvSpPr>
        <p:spPr>
          <a:xfrm>
            <a:off x="7946646" y="1995472"/>
            <a:ext cx="1151056" cy="1268381"/>
          </a:xfrm>
          <a:custGeom>
            <a:avLst/>
            <a:gdLst/>
            <a:ahLst/>
            <a:cxnLst/>
            <a:rect l="l" t="t" r="r" b="b"/>
            <a:pathLst>
              <a:path w="1151056" h="1268381">
                <a:moveTo>
                  <a:pt x="0" y="0"/>
                </a:moveTo>
                <a:lnTo>
                  <a:pt x="1151056" y="0"/>
                </a:lnTo>
                <a:lnTo>
                  <a:pt x="1151056" y="1268381"/>
                </a:lnTo>
                <a:lnTo>
                  <a:pt x="0" y="126838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8612649" y="4544451"/>
            <a:ext cx="1202608" cy="1198098"/>
          </a:xfrm>
          <a:custGeom>
            <a:avLst/>
            <a:gdLst/>
            <a:ahLst/>
            <a:cxnLst/>
            <a:rect l="l" t="t" r="r" b="b"/>
            <a:pathLst>
              <a:path w="1202608" h="1198098">
                <a:moveTo>
                  <a:pt x="0" y="0"/>
                </a:moveTo>
                <a:lnTo>
                  <a:pt x="1202607" y="0"/>
                </a:lnTo>
                <a:lnTo>
                  <a:pt x="1202607" y="1198098"/>
                </a:lnTo>
                <a:lnTo>
                  <a:pt x="0" y="119809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a:off x="8419083" y="7333789"/>
            <a:ext cx="1261494" cy="1023147"/>
          </a:xfrm>
          <a:custGeom>
            <a:avLst/>
            <a:gdLst/>
            <a:ahLst/>
            <a:cxnLst/>
            <a:rect l="l" t="t" r="r" b="b"/>
            <a:pathLst>
              <a:path w="1261494" h="1018370">
                <a:moveTo>
                  <a:pt x="0" y="0"/>
                </a:moveTo>
                <a:lnTo>
                  <a:pt x="1261494" y="0"/>
                </a:lnTo>
                <a:lnTo>
                  <a:pt x="1261494" y="1018369"/>
                </a:lnTo>
                <a:lnTo>
                  <a:pt x="0" y="101836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p:cNvSpPr txBox="1"/>
          <p:nvPr/>
        </p:nvSpPr>
        <p:spPr>
          <a:xfrm>
            <a:off x="1449638" y="3644043"/>
            <a:ext cx="4374036" cy="1971421"/>
          </a:xfrm>
          <a:prstGeom prst="rect">
            <a:avLst/>
          </a:prstGeom>
        </p:spPr>
        <p:txBody>
          <a:bodyPr lIns="0" tIns="0" rIns="0" bIns="0" rtlCol="0" anchor="t">
            <a:spAutoFit/>
          </a:bodyPr>
          <a:lstStyle/>
          <a:p>
            <a:pPr algn="l">
              <a:lnSpc>
                <a:spcPts val="7231"/>
              </a:lnSpc>
            </a:pPr>
            <a:r>
              <a:rPr lang="en-US" sz="6399" b="1" spc="307">
                <a:solidFill>
                  <a:srgbClr val="F8FCFF"/>
                </a:solidFill>
                <a:latin typeface="Impact"/>
                <a:ea typeface="Impact"/>
                <a:cs typeface="Impact"/>
                <a:sym typeface="Impact"/>
              </a:rPr>
              <a:t>DEFINING RUN RATES</a:t>
            </a:r>
          </a:p>
        </p:txBody>
      </p:sp>
      <p:sp>
        <p:nvSpPr>
          <p:cNvPr id="20" name="TextBox 20"/>
          <p:cNvSpPr txBox="1"/>
          <p:nvPr/>
        </p:nvSpPr>
        <p:spPr>
          <a:xfrm>
            <a:off x="10721292" y="4823809"/>
            <a:ext cx="5912307" cy="1108710"/>
          </a:xfrm>
          <a:prstGeom prst="rect">
            <a:avLst/>
          </a:prstGeom>
        </p:spPr>
        <p:txBody>
          <a:bodyPr lIns="0" tIns="0" rIns="0" bIns="0" rtlCol="0" anchor="t">
            <a:spAutoFit/>
          </a:bodyPr>
          <a:lstStyle/>
          <a:p>
            <a:pPr algn="l">
              <a:lnSpc>
                <a:spcPts val="2940"/>
              </a:lnSpc>
            </a:pPr>
            <a:r>
              <a:rPr lang="en-US" sz="2100" spc="33">
                <a:solidFill>
                  <a:srgbClr val="00172C"/>
                </a:solidFill>
                <a:latin typeface="Lato"/>
                <a:ea typeface="Lato"/>
                <a:cs typeface="Lato"/>
                <a:sym typeface="Lato"/>
              </a:rPr>
              <a:t>Conceptually, a run rate is a trend line. The main goal is to remove noise to isolate what you are trying to measure. </a:t>
            </a:r>
          </a:p>
        </p:txBody>
      </p:sp>
      <p:sp>
        <p:nvSpPr>
          <p:cNvPr id="21" name="TextBox 21"/>
          <p:cNvSpPr txBox="1"/>
          <p:nvPr/>
        </p:nvSpPr>
        <p:spPr>
          <a:xfrm>
            <a:off x="10721292" y="4306856"/>
            <a:ext cx="5473845" cy="365760"/>
          </a:xfrm>
          <a:prstGeom prst="rect">
            <a:avLst/>
          </a:prstGeom>
        </p:spPr>
        <p:txBody>
          <a:bodyPr lIns="0" tIns="0" rIns="0" bIns="0" rtlCol="0" anchor="t">
            <a:spAutoFit/>
          </a:bodyPr>
          <a:lstStyle/>
          <a:p>
            <a:pPr algn="l">
              <a:lnSpc>
                <a:spcPts val="2940"/>
              </a:lnSpc>
            </a:pPr>
            <a:r>
              <a:rPr lang="en-US" sz="2100" b="1">
                <a:solidFill>
                  <a:srgbClr val="00172C"/>
                </a:solidFill>
                <a:latin typeface="Lato Bold"/>
                <a:ea typeface="Lato Bold"/>
                <a:cs typeface="Lato Bold"/>
                <a:sym typeface="Lato Bold"/>
              </a:rPr>
              <a:t>Basic Overview</a:t>
            </a:r>
          </a:p>
        </p:txBody>
      </p:sp>
      <p:sp>
        <p:nvSpPr>
          <p:cNvPr id="22" name="TextBox 22"/>
          <p:cNvSpPr txBox="1"/>
          <p:nvPr/>
        </p:nvSpPr>
        <p:spPr>
          <a:xfrm>
            <a:off x="1449638" y="5526665"/>
            <a:ext cx="5196120" cy="1616711"/>
          </a:xfrm>
          <a:prstGeom prst="rect">
            <a:avLst/>
          </a:prstGeom>
        </p:spPr>
        <p:txBody>
          <a:bodyPr lIns="0" tIns="0" rIns="0" bIns="0" rtlCol="0" anchor="t">
            <a:spAutoFit/>
          </a:bodyPr>
          <a:lstStyle/>
          <a:p>
            <a:pPr algn="l">
              <a:lnSpc>
                <a:spcPts val="4339"/>
              </a:lnSpc>
            </a:pPr>
            <a:r>
              <a:rPr lang="en-US" sz="3099" spc="49">
                <a:solidFill>
                  <a:srgbClr val="F8FCFF"/>
                </a:solidFill>
                <a:latin typeface="Lato"/>
                <a:ea typeface="Lato"/>
                <a:cs typeface="Lato"/>
                <a:sym typeface="Lato"/>
              </a:rPr>
              <a:t>It’s a lot to cover in an hour, so I’ll jump in. </a:t>
            </a:r>
          </a:p>
          <a:p>
            <a:pPr algn="l">
              <a:lnSpc>
                <a:spcPts val="4339"/>
              </a:lnSpc>
            </a:pPr>
            <a:endParaRPr lang="en-US" sz="3099" spc="49">
              <a:solidFill>
                <a:srgbClr val="F8FCFF"/>
              </a:solidFill>
              <a:latin typeface="Lato"/>
              <a:ea typeface="Lato"/>
              <a:cs typeface="Lato"/>
              <a:sym typeface="Lato"/>
            </a:endParaRPr>
          </a:p>
        </p:txBody>
      </p:sp>
      <p:sp>
        <p:nvSpPr>
          <p:cNvPr id="23" name="TextBox 23"/>
          <p:cNvSpPr txBox="1"/>
          <p:nvPr/>
        </p:nvSpPr>
        <p:spPr>
          <a:xfrm>
            <a:off x="10282830" y="7274970"/>
            <a:ext cx="5912307" cy="1851660"/>
          </a:xfrm>
          <a:prstGeom prst="rect">
            <a:avLst/>
          </a:prstGeom>
        </p:spPr>
        <p:txBody>
          <a:bodyPr lIns="0" tIns="0" rIns="0" bIns="0" rtlCol="0" anchor="t">
            <a:spAutoFit/>
          </a:bodyPr>
          <a:lstStyle/>
          <a:p>
            <a:pPr algn="l">
              <a:lnSpc>
                <a:spcPts val="2940"/>
              </a:lnSpc>
            </a:pPr>
            <a:r>
              <a:rPr lang="en-US" sz="2100" spc="33">
                <a:solidFill>
                  <a:srgbClr val="00172C"/>
                </a:solidFill>
                <a:latin typeface="Lato"/>
                <a:ea typeface="Lato"/>
                <a:cs typeface="Lato"/>
                <a:sym typeface="Lato"/>
              </a:rPr>
              <a:t>What we see most often is a run rate measuring revenue history and forecasts. It can be total revenue, but also by location, major product line or it can also be used to measure an impact to revenue from an action. </a:t>
            </a:r>
          </a:p>
        </p:txBody>
      </p:sp>
      <p:sp>
        <p:nvSpPr>
          <p:cNvPr id="24" name="TextBox 24"/>
          <p:cNvSpPr txBox="1"/>
          <p:nvPr/>
        </p:nvSpPr>
        <p:spPr>
          <a:xfrm>
            <a:off x="10282830" y="6758016"/>
            <a:ext cx="5473845" cy="365760"/>
          </a:xfrm>
          <a:prstGeom prst="rect">
            <a:avLst/>
          </a:prstGeom>
        </p:spPr>
        <p:txBody>
          <a:bodyPr lIns="0" tIns="0" rIns="0" bIns="0" rtlCol="0" anchor="t">
            <a:spAutoFit/>
          </a:bodyPr>
          <a:lstStyle/>
          <a:p>
            <a:pPr algn="l">
              <a:lnSpc>
                <a:spcPts val="2940"/>
              </a:lnSpc>
            </a:pPr>
            <a:r>
              <a:rPr lang="en-US" sz="2100" b="1" dirty="0">
                <a:solidFill>
                  <a:srgbClr val="00172C"/>
                </a:solidFill>
                <a:latin typeface="Lato Bold"/>
                <a:ea typeface="Lato Bold"/>
                <a:cs typeface="Lato Bold"/>
                <a:sym typeface="Lato Bold"/>
              </a:rPr>
              <a:t>Use Cases</a:t>
            </a:r>
          </a:p>
        </p:txBody>
      </p:sp>
      <p:sp>
        <p:nvSpPr>
          <p:cNvPr id="25" name="TextBox 25"/>
          <p:cNvSpPr txBox="1"/>
          <p:nvPr/>
        </p:nvSpPr>
        <p:spPr>
          <a:xfrm>
            <a:off x="10048510" y="1421543"/>
            <a:ext cx="5473845" cy="365760"/>
          </a:xfrm>
          <a:prstGeom prst="rect">
            <a:avLst/>
          </a:prstGeom>
        </p:spPr>
        <p:txBody>
          <a:bodyPr lIns="0" tIns="0" rIns="0" bIns="0" rtlCol="0" anchor="t">
            <a:spAutoFit/>
          </a:bodyPr>
          <a:lstStyle/>
          <a:p>
            <a:pPr algn="l">
              <a:lnSpc>
                <a:spcPts val="2940"/>
              </a:lnSpc>
            </a:pPr>
            <a:r>
              <a:rPr lang="en-US" sz="2100" b="1">
                <a:solidFill>
                  <a:srgbClr val="00172C"/>
                </a:solidFill>
                <a:latin typeface="Lato Bold"/>
                <a:ea typeface="Lato Bold"/>
                <a:cs typeface="Lato Bold"/>
                <a:sym typeface="Lato Bold"/>
              </a:rPr>
              <a:t>Your Understanding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grpSp>
        <p:nvGrpSpPr>
          <p:cNvPr id="2" name="Group 2"/>
          <p:cNvGrpSpPr/>
          <p:nvPr/>
        </p:nvGrpSpPr>
        <p:grpSpPr>
          <a:xfrm>
            <a:off x="5255808" y="3361240"/>
            <a:ext cx="5558973" cy="5897060"/>
            <a:chOff x="0" y="0"/>
            <a:chExt cx="1235267" cy="1310393"/>
          </a:xfrm>
        </p:grpSpPr>
        <p:sp>
          <p:nvSpPr>
            <p:cNvPr id="3" name="Freeform 3"/>
            <p:cNvSpPr/>
            <p:nvPr/>
          </p:nvSpPr>
          <p:spPr>
            <a:xfrm>
              <a:off x="0" y="0"/>
              <a:ext cx="1235267" cy="1310393"/>
            </a:xfrm>
            <a:custGeom>
              <a:avLst/>
              <a:gdLst/>
              <a:ahLst/>
              <a:cxnLst/>
              <a:rect l="l" t="t" r="r" b="b"/>
              <a:pathLst>
                <a:path w="1235267" h="1310393">
                  <a:moveTo>
                    <a:pt x="50137" y="0"/>
                  </a:moveTo>
                  <a:lnTo>
                    <a:pt x="1185130" y="0"/>
                  </a:lnTo>
                  <a:cubicBezTo>
                    <a:pt x="1212820" y="0"/>
                    <a:pt x="1235267" y="22447"/>
                    <a:pt x="1235267" y="50137"/>
                  </a:cubicBezTo>
                  <a:lnTo>
                    <a:pt x="1235267" y="1260257"/>
                  </a:lnTo>
                  <a:cubicBezTo>
                    <a:pt x="1235267" y="1287946"/>
                    <a:pt x="1212820" y="1310393"/>
                    <a:pt x="1185130" y="1310393"/>
                  </a:cubicBezTo>
                  <a:lnTo>
                    <a:pt x="50137" y="1310393"/>
                  </a:lnTo>
                  <a:cubicBezTo>
                    <a:pt x="22447" y="1310393"/>
                    <a:pt x="0" y="1287946"/>
                    <a:pt x="0" y="1260257"/>
                  </a:cubicBezTo>
                  <a:lnTo>
                    <a:pt x="0" y="50137"/>
                  </a:lnTo>
                  <a:cubicBezTo>
                    <a:pt x="0" y="22447"/>
                    <a:pt x="22447" y="0"/>
                    <a:pt x="50137" y="0"/>
                  </a:cubicBezTo>
                  <a:close/>
                </a:path>
              </a:pathLst>
            </a:custGeom>
            <a:solidFill>
              <a:srgbClr val="D8C821"/>
            </a:solidFill>
          </p:spPr>
          <p:txBody>
            <a:bodyPr/>
            <a:lstStyle/>
            <a:p>
              <a:endParaRPr lang="en-US"/>
            </a:p>
          </p:txBody>
        </p:sp>
        <p:sp>
          <p:nvSpPr>
            <p:cNvPr id="4" name="TextBox 4"/>
            <p:cNvSpPr txBox="1"/>
            <p:nvPr/>
          </p:nvSpPr>
          <p:spPr>
            <a:xfrm>
              <a:off x="0" y="9525"/>
              <a:ext cx="1235267" cy="1300868"/>
            </a:xfrm>
            <a:prstGeom prst="rect">
              <a:avLst/>
            </a:prstGeom>
          </p:spPr>
          <p:txBody>
            <a:bodyPr lIns="50800" tIns="50800" rIns="50800" bIns="50800" rtlCol="0" anchor="ctr"/>
            <a:lstStyle/>
            <a:p>
              <a:pPr algn="ctr">
                <a:lnSpc>
                  <a:spcPts val="2372"/>
                </a:lnSpc>
              </a:pPr>
              <a:endParaRPr/>
            </a:p>
          </p:txBody>
        </p:sp>
      </p:grpSp>
      <p:sp>
        <p:nvSpPr>
          <p:cNvPr id="5" name="TextBox 5"/>
          <p:cNvSpPr txBox="1"/>
          <p:nvPr/>
        </p:nvSpPr>
        <p:spPr>
          <a:xfrm>
            <a:off x="5472121" y="3779894"/>
            <a:ext cx="4913787" cy="1057275"/>
          </a:xfrm>
          <a:prstGeom prst="rect">
            <a:avLst/>
          </a:prstGeom>
        </p:spPr>
        <p:txBody>
          <a:bodyPr lIns="0" tIns="0" rIns="0" bIns="0" rtlCol="0" anchor="t">
            <a:spAutoFit/>
          </a:bodyPr>
          <a:lstStyle/>
          <a:p>
            <a:pPr algn="l">
              <a:lnSpc>
                <a:spcPts val="4200"/>
              </a:lnSpc>
            </a:pPr>
            <a:r>
              <a:rPr lang="en-US" sz="3000" b="1">
                <a:solidFill>
                  <a:srgbClr val="F8FCFF"/>
                </a:solidFill>
                <a:latin typeface="Lato Bold"/>
                <a:ea typeface="Lato Bold"/>
                <a:cs typeface="Lato Bold"/>
                <a:sym typeface="Lato Bold"/>
              </a:rPr>
              <a:t>Evaluating and Forecasting revenue fluctuations </a:t>
            </a:r>
          </a:p>
        </p:txBody>
      </p:sp>
      <p:sp>
        <p:nvSpPr>
          <p:cNvPr id="6" name="Freeform 6"/>
          <p:cNvSpPr/>
          <p:nvPr/>
        </p:nvSpPr>
        <p:spPr>
          <a:xfrm>
            <a:off x="10269882" y="2988750"/>
            <a:ext cx="1089797" cy="1089797"/>
          </a:xfrm>
          <a:custGeom>
            <a:avLst/>
            <a:gdLst/>
            <a:ahLst/>
            <a:cxnLst/>
            <a:rect l="l" t="t" r="r" b="b"/>
            <a:pathLst>
              <a:path w="1089797" h="1089797">
                <a:moveTo>
                  <a:pt x="0" y="0"/>
                </a:moveTo>
                <a:lnTo>
                  <a:pt x="1089797" y="0"/>
                </a:lnTo>
                <a:lnTo>
                  <a:pt x="1089797" y="1089796"/>
                </a:lnTo>
                <a:lnTo>
                  <a:pt x="0" y="108979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Freeform 7"/>
          <p:cNvSpPr/>
          <p:nvPr/>
        </p:nvSpPr>
        <p:spPr>
          <a:xfrm>
            <a:off x="115298" y="177637"/>
            <a:ext cx="1826803" cy="1826803"/>
          </a:xfrm>
          <a:custGeom>
            <a:avLst/>
            <a:gdLst/>
            <a:ahLst/>
            <a:cxnLst/>
            <a:rect l="l" t="t" r="r" b="b"/>
            <a:pathLst>
              <a:path w="1826803" h="1826803">
                <a:moveTo>
                  <a:pt x="0" y="0"/>
                </a:moveTo>
                <a:lnTo>
                  <a:pt x="1826804" y="0"/>
                </a:lnTo>
                <a:lnTo>
                  <a:pt x="1826804" y="1826803"/>
                </a:lnTo>
                <a:lnTo>
                  <a:pt x="0" y="1826803"/>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1596773" y="3361240"/>
            <a:ext cx="5558973" cy="5897060"/>
            <a:chOff x="0" y="0"/>
            <a:chExt cx="1235267" cy="1310393"/>
          </a:xfrm>
        </p:grpSpPr>
        <p:sp>
          <p:nvSpPr>
            <p:cNvPr id="9" name="Freeform 9"/>
            <p:cNvSpPr/>
            <p:nvPr/>
          </p:nvSpPr>
          <p:spPr>
            <a:xfrm>
              <a:off x="0" y="0"/>
              <a:ext cx="1235267" cy="1310393"/>
            </a:xfrm>
            <a:custGeom>
              <a:avLst/>
              <a:gdLst/>
              <a:ahLst/>
              <a:cxnLst/>
              <a:rect l="l" t="t" r="r" b="b"/>
              <a:pathLst>
                <a:path w="1235267" h="1310393">
                  <a:moveTo>
                    <a:pt x="50137" y="0"/>
                  </a:moveTo>
                  <a:lnTo>
                    <a:pt x="1185130" y="0"/>
                  </a:lnTo>
                  <a:cubicBezTo>
                    <a:pt x="1212820" y="0"/>
                    <a:pt x="1235267" y="22447"/>
                    <a:pt x="1235267" y="50137"/>
                  </a:cubicBezTo>
                  <a:lnTo>
                    <a:pt x="1235267" y="1260257"/>
                  </a:lnTo>
                  <a:cubicBezTo>
                    <a:pt x="1235267" y="1287946"/>
                    <a:pt x="1212820" y="1310393"/>
                    <a:pt x="1185130" y="1310393"/>
                  </a:cubicBezTo>
                  <a:lnTo>
                    <a:pt x="50137" y="1310393"/>
                  </a:lnTo>
                  <a:cubicBezTo>
                    <a:pt x="22447" y="1310393"/>
                    <a:pt x="0" y="1287946"/>
                    <a:pt x="0" y="1260257"/>
                  </a:cubicBezTo>
                  <a:lnTo>
                    <a:pt x="0" y="50137"/>
                  </a:lnTo>
                  <a:cubicBezTo>
                    <a:pt x="0" y="22447"/>
                    <a:pt x="22447" y="0"/>
                    <a:pt x="50137" y="0"/>
                  </a:cubicBezTo>
                  <a:close/>
                </a:path>
              </a:pathLst>
            </a:custGeom>
            <a:solidFill>
              <a:srgbClr val="A65A29"/>
            </a:solidFill>
          </p:spPr>
          <p:txBody>
            <a:bodyPr/>
            <a:lstStyle/>
            <a:p>
              <a:endParaRPr lang="en-US"/>
            </a:p>
          </p:txBody>
        </p:sp>
        <p:sp>
          <p:nvSpPr>
            <p:cNvPr id="10" name="TextBox 10"/>
            <p:cNvSpPr txBox="1"/>
            <p:nvPr/>
          </p:nvSpPr>
          <p:spPr>
            <a:xfrm>
              <a:off x="0" y="9525"/>
              <a:ext cx="1235267" cy="1300868"/>
            </a:xfrm>
            <a:prstGeom prst="rect">
              <a:avLst/>
            </a:prstGeom>
          </p:spPr>
          <p:txBody>
            <a:bodyPr lIns="50800" tIns="50800" rIns="50800" bIns="50800" rtlCol="0" anchor="ctr"/>
            <a:lstStyle/>
            <a:p>
              <a:pPr algn="ctr">
                <a:lnSpc>
                  <a:spcPts val="2372"/>
                </a:lnSpc>
              </a:pPr>
              <a:endParaRPr/>
            </a:p>
          </p:txBody>
        </p:sp>
      </p:grpSp>
      <p:sp>
        <p:nvSpPr>
          <p:cNvPr id="11" name="TextBox 11"/>
          <p:cNvSpPr txBox="1"/>
          <p:nvPr/>
        </p:nvSpPr>
        <p:spPr>
          <a:xfrm>
            <a:off x="11760548" y="3779894"/>
            <a:ext cx="5017340" cy="1057275"/>
          </a:xfrm>
          <a:prstGeom prst="rect">
            <a:avLst/>
          </a:prstGeom>
        </p:spPr>
        <p:txBody>
          <a:bodyPr lIns="0" tIns="0" rIns="0" bIns="0" rtlCol="0" anchor="t">
            <a:spAutoFit/>
          </a:bodyPr>
          <a:lstStyle/>
          <a:p>
            <a:pPr algn="l">
              <a:lnSpc>
                <a:spcPts val="4200"/>
              </a:lnSpc>
            </a:pPr>
            <a:r>
              <a:rPr lang="en-US" sz="3000" b="1">
                <a:solidFill>
                  <a:srgbClr val="F8FCFF"/>
                </a:solidFill>
                <a:latin typeface="Lato Bold"/>
                <a:ea typeface="Lato Bold"/>
                <a:cs typeface="Lato Bold"/>
                <a:sym typeface="Lato Bold"/>
              </a:rPr>
              <a:t>Impacts from complementary or co-predictive activities</a:t>
            </a:r>
          </a:p>
        </p:txBody>
      </p:sp>
      <p:sp>
        <p:nvSpPr>
          <p:cNvPr id="12" name="Freeform 12"/>
          <p:cNvSpPr/>
          <p:nvPr/>
        </p:nvSpPr>
        <p:spPr>
          <a:xfrm>
            <a:off x="16610848" y="2988750"/>
            <a:ext cx="1089797" cy="1089797"/>
          </a:xfrm>
          <a:custGeom>
            <a:avLst/>
            <a:gdLst/>
            <a:ahLst/>
            <a:cxnLst/>
            <a:rect l="l" t="t" r="r" b="b"/>
            <a:pathLst>
              <a:path w="1089797" h="1089797">
                <a:moveTo>
                  <a:pt x="0" y="0"/>
                </a:moveTo>
                <a:lnTo>
                  <a:pt x="1089797" y="0"/>
                </a:lnTo>
                <a:lnTo>
                  <a:pt x="1089797" y="1089796"/>
                </a:lnTo>
                <a:lnTo>
                  <a:pt x="0" y="108979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3" name="Freeform 13"/>
          <p:cNvSpPr/>
          <p:nvPr/>
        </p:nvSpPr>
        <p:spPr>
          <a:xfrm>
            <a:off x="587355" y="3361240"/>
            <a:ext cx="3887402" cy="5897060"/>
          </a:xfrm>
          <a:custGeom>
            <a:avLst/>
            <a:gdLst/>
            <a:ahLst/>
            <a:cxnLst/>
            <a:rect l="l" t="t" r="r" b="b"/>
            <a:pathLst>
              <a:path w="3887402" h="5897060">
                <a:moveTo>
                  <a:pt x="0" y="0"/>
                </a:moveTo>
                <a:lnTo>
                  <a:pt x="3887403" y="0"/>
                </a:lnTo>
                <a:lnTo>
                  <a:pt x="3887403" y="5897060"/>
                </a:lnTo>
                <a:lnTo>
                  <a:pt x="0" y="5897060"/>
                </a:lnTo>
                <a:lnTo>
                  <a:pt x="0" y="0"/>
                </a:lnTo>
                <a:close/>
              </a:path>
            </a:pathLst>
          </a:custGeom>
          <a:blipFill>
            <a:blip r:embed="rId4"/>
            <a:stretch>
              <a:fillRect l="-42196" r="-128661" b="-638"/>
            </a:stretch>
          </a:blipFill>
        </p:spPr>
        <p:txBody>
          <a:bodyPr/>
          <a:lstStyle/>
          <a:p>
            <a:endParaRPr lang="en-US"/>
          </a:p>
        </p:txBody>
      </p:sp>
      <p:sp>
        <p:nvSpPr>
          <p:cNvPr id="14" name="TextBox 14"/>
          <p:cNvSpPr txBox="1"/>
          <p:nvPr/>
        </p:nvSpPr>
        <p:spPr>
          <a:xfrm>
            <a:off x="5144809" y="942975"/>
            <a:ext cx="11633079" cy="1971421"/>
          </a:xfrm>
          <a:prstGeom prst="rect">
            <a:avLst/>
          </a:prstGeom>
        </p:spPr>
        <p:txBody>
          <a:bodyPr lIns="0" tIns="0" rIns="0" bIns="0" rtlCol="0" anchor="t">
            <a:spAutoFit/>
          </a:bodyPr>
          <a:lstStyle/>
          <a:p>
            <a:pPr algn="l">
              <a:lnSpc>
                <a:spcPts val="7231"/>
              </a:lnSpc>
            </a:pPr>
            <a:r>
              <a:rPr lang="en-US" sz="6399">
                <a:solidFill>
                  <a:srgbClr val="046B5A"/>
                </a:solidFill>
                <a:latin typeface="Impact"/>
                <a:ea typeface="Impact"/>
                <a:cs typeface="Impact"/>
                <a:sym typeface="Impact"/>
              </a:rPr>
              <a:t>WHAT HAVE YOU SEEN IN YOUR BUSINESS THAT IMPACTS REVENUE?</a:t>
            </a:r>
          </a:p>
        </p:txBody>
      </p:sp>
      <p:sp>
        <p:nvSpPr>
          <p:cNvPr id="15" name="TextBox 15"/>
          <p:cNvSpPr txBox="1"/>
          <p:nvPr/>
        </p:nvSpPr>
        <p:spPr>
          <a:xfrm>
            <a:off x="5418631" y="4957064"/>
            <a:ext cx="5020766" cy="3648989"/>
          </a:xfrm>
          <a:prstGeom prst="rect">
            <a:avLst/>
          </a:prstGeom>
        </p:spPr>
        <p:txBody>
          <a:bodyPr lIns="0" tIns="0" rIns="0" bIns="0" rtlCol="0" anchor="t">
            <a:spAutoFit/>
          </a:bodyPr>
          <a:lstStyle/>
          <a:p>
            <a:pPr marL="558967" lvl="1" indent="-279483" algn="l">
              <a:lnSpc>
                <a:spcPts val="3624"/>
              </a:lnSpc>
              <a:buFont typeface="Arial"/>
              <a:buChar char="•"/>
            </a:pPr>
            <a:r>
              <a:rPr lang="en-US" sz="2589" spc="41">
                <a:solidFill>
                  <a:srgbClr val="F8FCFF"/>
                </a:solidFill>
                <a:latin typeface="Lato"/>
                <a:ea typeface="Lato"/>
                <a:cs typeface="Lato"/>
                <a:sym typeface="Lato"/>
              </a:rPr>
              <a:t>Market share gains or losses</a:t>
            </a:r>
          </a:p>
          <a:p>
            <a:pPr marL="558967" lvl="1" indent="-279483" algn="l">
              <a:lnSpc>
                <a:spcPts val="3624"/>
              </a:lnSpc>
              <a:buFont typeface="Arial"/>
              <a:buChar char="•"/>
            </a:pPr>
            <a:r>
              <a:rPr lang="en-US" sz="2589" spc="41">
                <a:solidFill>
                  <a:srgbClr val="F8FCFF"/>
                </a:solidFill>
                <a:latin typeface="Lato"/>
                <a:ea typeface="Lato"/>
                <a:cs typeface="Lato"/>
                <a:sym typeface="Lato"/>
              </a:rPr>
              <a:t>Economic cycles</a:t>
            </a:r>
          </a:p>
          <a:p>
            <a:pPr marL="558967" lvl="1" indent="-279483" algn="l">
              <a:lnSpc>
                <a:spcPts val="3624"/>
              </a:lnSpc>
              <a:buFont typeface="Arial"/>
              <a:buChar char="•"/>
            </a:pPr>
            <a:r>
              <a:rPr lang="en-US" sz="2589" spc="41">
                <a:solidFill>
                  <a:srgbClr val="F8FCFF"/>
                </a:solidFill>
                <a:latin typeface="Lato"/>
                <a:ea typeface="Lato"/>
                <a:cs typeface="Lato"/>
                <a:sym typeface="Lato"/>
              </a:rPr>
              <a:t>Product life cycles</a:t>
            </a:r>
          </a:p>
          <a:p>
            <a:pPr marL="558967" lvl="1" indent="-279483" algn="l">
              <a:lnSpc>
                <a:spcPts val="3624"/>
              </a:lnSpc>
              <a:buFont typeface="Arial"/>
              <a:buChar char="•"/>
            </a:pPr>
            <a:r>
              <a:rPr lang="en-US" sz="2589" spc="41">
                <a:solidFill>
                  <a:srgbClr val="F8FCFF"/>
                </a:solidFill>
                <a:latin typeface="Lato"/>
                <a:ea typeface="Lato"/>
                <a:cs typeface="Lato"/>
                <a:sym typeface="Lato"/>
              </a:rPr>
              <a:t>Product growth</a:t>
            </a:r>
          </a:p>
          <a:p>
            <a:pPr marL="558967" lvl="1" indent="-279483" algn="l">
              <a:lnSpc>
                <a:spcPts val="3624"/>
              </a:lnSpc>
              <a:buFont typeface="Arial"/>
              <a:buChar char="•"/>
            </a:pPr>
            <a:r>
              <a:rPr lang="en-US" sz="2589" spc="41">
                <a:solidFill>
                  <a:srgbClr val="F8FCFF"/>
                </a:solidFill>
                <a:latin typeface="Lato"/>
                <a:ea typeface="Lato"/>
                <a:cs typeface="Lato"/>
                <a:sym typeface="Lato"/>
              </a:rPr>
              <a:t>Lift from marketing campaigns</a:t>
            </a:r>
          </a:p>
          <a:p>
            <a:pPr marL="558967" lvl="1" indent="-279483" algn="l">
              <a:lnSpc>
                <a:spcPts val="3624"/>
              </a:lnSpc>
              <a:buFont typeface="Arial"/>
              <a:buChar char="•"/>
            </a:pPr>
            <a:r>
              <a:rPr lang="en-US" sz="2589" spc="41">
                <a:solidFill>
                  <a:srgbClr val="F8FCFF"/>
                </a:solidFill>
                <a:latin typeface="Lato"/>
                <a:ea typeface="Lato"/>
                <a:cs typeface="Lato"/>
                <a:sym typeface="Lato"/>
              </a:rPr>
              <a:t>Maturity models of new stores or products</a:t>
            </a:r>
          </a:p>
        </p:txBody>
      </p:sp>
      <p:sp>
        <p:nvSpPr>
          <p:cNvPr id="16" name="TextBox 16"/>
          <p:cNvSpPr txBox="1"/>
          <p:nvPr/>
        </p:nvSpPr>
        <p:spPr>
          <a:xfrm>
            <a:off x="11707348" y="4957064"/>
            <a:ext cx="5020766" cy="4106189"/>
          </a:xfrm>
          <a:prstGeom prst="rect">
            <a:avLst/>
          </a:prstGeom>
        </p:spPr>
        <p:txBody>
          <a:bodyPr lIns="0" tIns="0" rIns="0" bIns="0" rtlCol="0" anchor="t">
            <a:spAutoFit/>
          </a:bodyPr>
          <a:lstStyle/>
          <a:p>
            <a:pPr marL="558967" lvl="1" indent="-279483" algn="l">
              <a:lnSpc>
                <a:spcPts val="3624"/>
              </a:lnSpc>
              <a:buFont typeface="Arial"/>
              <a:buChar char="•"/>
            </a:pPr>
            <a:r>
              <a:rPr lang="en-US" sz="2589" spc="41">
                <a:solidFill>
                  <a:srgbClr val="F8FCFF"/>
                </a:solidFill>
                <a:latin typeface="Lato"/>
                <a:ea typeface="Lato"/>
                <a:cs typeface="Lato"/>
                <a:sym typeface="Lato"/>
              </a:rPr>
              <a:t>Advertising initiatives</a:t>
            </a:r>
          </a:p>
          <a:p>
            <a:pPr marL="558967" lvl="1" indent="-279483" algn="l">
              <a:lnSpc>
                <a:spcPts val="3624"/>
              </a:lnSpc>
              <a:buFont typeface="Arial"/>
              <a:buChar char="•"/>
            </a:pPr>
            <a:r>
              <a:rPr lang="en-US" sz="2589" spc="41">
                <a:solidFill>
                  <a:srgbClr val="F8FCFF"/>
                </a:solidFill>
                <a:latin typeface="Lato"/>
                <a:ea typeface="Lato"/>
                <a:cs typeface="Lato"/>
                <a:sym typeface="Lato"/>
              </a:rPr>
              <a:t>Store traffic</a:t>
            </a:r>
          </a:p>
          <a:p>
            <a:pPr marL="558967" lvl="1" indent="-279483" algn="l">
              <a:lnSpc>
                <a:spcPts val="3624"/>
              </a:lnSpc>
              <a:buFont typeface="Arial"/>
              <a:buChar char="•"/>
            </a:pPr>
            <a:r>
              <a:rPr lang="en-US" sz="2589" spc="41">
                <a:solidFill>
                  <a:srgbClr val="F8FCFF"/>
                </a:solidFill>
                <a:latin typeface="Lato"/>
                <a:ea typeface="Lato"/>
                <a:cs typeface="Lato"/>
                <a:sym typeface="Lato"/>
              </a:rPr>
              <a:t>Weather and seasonality</a:t>
            </a:r>
          </a:p>
          <a:p>
            <a:pPr marL="558967" lvl="1" indent="-279483" algn="l">
              <a:lnSpc>
                <a:spcPts val="3624"/>
              </a:lnSpc>
              <a:buFont typeface="Arial"/>
              <a:buChar char="•"/>
            </a:pPr>
            <a:r>
              <a:rPr lang="en-US" sz="2589" spc="41">
                <a:solidFill>
                  <a:srgbClr val="F8FCFF"/>
                </a:solidFill>
                <a:latin typeface="Lato"/>
                <a:ea typeface="Lato"/>
                <a:cs typeface="Lato"/>
                <a:sym typeface="Lato"/>
              </a:rPr>
              <a:t>Competition changes (new competitor opening down the street)</a:t>
            </a:r>
          </a:p>
          <a:p>
            <a:pPr marL="558967" lvl="1" indent="-279483" algn="l">
              <a:lnSpc>
                <a:spcPts val="3624"/>
              </a:lnSpc>
              <a:buFont typeface="Arial"/>
              <a:buChar char="•"/>
            </a:pPr>
            <a:r>
              <a:rPr lang="en-US" sz="2589" spc="41">
                <a:solidFill>
                  <a:srgbClr val="F8FCFF"/>
                </a:solidFill>
                <a:latin typeface="Lato"/>
                <a:ea typeface="Lato"/>
                <a:cs typeface="Lato"/>
                <a:sym typeface="Lato"/>
              </a:rPr>
              <a:t>Changes in prices</a:t>
            </a:r>
          </a:p>
          <a:p>
            <a:pPr marL="558967" lvl="1" indent="-279483" algn="l">
              <a:lnSpc>
                <a:spcPts val="3624"/>
              </a:lnSpc>
              <a:buFont typeface="Arial"/>
              <a:buChar char="•"/>
            </a:pPr>
            <a:r>
              <a:rPr lang="en-US" sz="2589" spc="41">
                <a:solidFill>
                  <a:srgbClr val="F8FCFF"/>
                </a:solidFill>
                <a:latin typeface="Lato"/>
                <a:ea typeface="Lato"/>
                <a:cs typeface="Lato"/>
                <a:sym typeface="Lato"/>
              </a:rPr>
              <a:t>Cannibalization from new channels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grpSp>
        <p:nvGrpSpPr>
          <p:cNvPr id="2" name="Group 2"/>
          <p:cNvGrpSpPr/>
          <p:nvPr/>
        </p:nvGrpSpPr>
        <p:grpSpPr>
          <a:xfrm>
            <a:off x="6971851" y="1091039"/>
            <a:ext cx="10960880" cy="8673056"/>
            <a:chOff x="0" y="0"/>
            <a:chExt cx="2886816" cy="2284262"/>
          </a:xfrm>
        </p:grpSpPr>
        <p:sp>
          <p:nvSpPr>
            <p:cNvPr id="3" name="Freeform 3"/>
            <p:cNvSpPr/>
            <p:nvPr/>
          </p:nvSpPr>
          <p:spPr>
            <a:xfrm>
              <a:off x="0" y="0"/>
              <a:ext cx="2886816" cy="2284262"/>
            </a:xfrm>
            <a:custGeom>
              <a:avLst/>
              <a:gdLst/>
              <a:ahLst/>
              <a:cxnLst/>
              <a:rect l="l" t="t" r="r" b="b"/>
              <a:pathLst>
                <a:path w="2886816" h="2284262">
                  <a:moveTo>
                    <a:pt x="25428" y="0"/>
                  </a:moveTo>
                  <a:lnTo>
                    <a:pt x="2861388" y="0"/>
                  </a:lnTo>
                  <a:cubicBezTo>
                    <a:pt x="2868132" y="0"/>
                    <a:pt x="2874600" y="2679"/>
                    <a:pt x="2879368" y="7448"/>
                  </a:cubicBezTo>
                  <a:cubicBezTo>
                    <a:pt x="2884137" y="12216"/>
                    <a:pt x="2886816" y="18684"/>
                    <a:pt x="2886816" y="25428"/>
                  </a:cubicBezTo>
                  <a:lnTo>
                    <a:pt x="2886816" y="2258834"/>
                  </a:lnTo>
                  <a:cubicBezTo>
                    <a:pt x="2886816" y="2265578"/>
                    <a:pt x="2884137" y="2272045"/>
                    <a:pt x="2879368" y="2276814"/>
                  </a:cubicBezTo>
                  <a:cubicBezTo>
                    <a:pt x="2874600" y="2281583"/>
                    <a:pt x="2868132" y="2284262"/>
                    <a:pt x="2861388" y="2284262"/>
                  </a:cubicBezTo>
                  <a:lnTo>
                    <a:pt x="25428" y="2284262"/>
                  </a:lnTo>
                  <a:cubicBezTo>
                    <a:pt x="18684" y="2284262"/>
                    <a:pt x="12216" y="2281583"/>
                    <a:pt x="7448" y="2276814"/>
                  </a:cubicBezTo>
                  <a:cubicBezTo>
                    <a:pt x="2679" y="2272045"/>
                    <a:pt x="0" y="2265578"/>
                    <a:pt x="0" y="2258834"/>
                  </a:cubicBezTo>
                  <a:lnTo>
                    <a:pt x="0" y="25428"/>
                  </a:lnTo>
                  <a:cubicBezTo>
                    <a:pt x="0" y="18684"/>
                    <a:pt x="2679" y="12216"/>
                    <a:pt x="7448" y="7448"/>
                  </a:cubicBezTo>
                  <a:cubicBezTo>
                    <a:pt x="12216" y="2679"/>
                    <a:pt x="18684" y="0"/>
                    <a:pt x="25428" y="0"/>
                  </a:cubicBezTo>
                  <a:close/>
                </a:path>
              </a:pathLst>
            </a:custGeom>
            <a:solidFill>
              <a:srgbClr val="046B5A"/>
            </a:solidFill>
          </p:spPr>
          <p:txBody>
            <a:bodyPr/>
            <a:lstStyle/>
            <a:p>
              <a:endParaRPr lang="en-US"/>
            </a:p>
          </p:txBody>
        </p:sp>
        <p:sp>
          <p:nvSpPr>
            <p:cNvPr id="4" name="TextBox 4"/>
            <p:cNvSpPr txBox="1"/>
            <p:nvPr/>
          </p:nvSpPr>
          <p:spPr>
            <a:xfrm>
              <a:off x="0" y="9525"/>
              <a:ext cx="2886816" cy="2274737"/>
            </a:xfrm>
            <a:prstGeom prst="rect">
              <a:avLst/>
            </a:prstGeom>
          </p:spPr>
          <p:txBody>
            <a:bodyPr lIns="50800" tIns="50800" rIns="50800" bIns="50800" rtlCol="0" anchor="ctr"/>
            <a:lstStyle/>
            <a:p>
              <a:pPr algn="ctr">
                <a:lnSpc>
                  <a:spcPts val="2372"/>
                </a:lnSpc>
              </a:pPr>
              <a:endParaRPr/>
            </a:p>
          </p:txBody>
        </p:sp>
      </p:grpSp>
      <p:grpSp>
        <p:nvGrpSpPr>
          <p:cNvPr id="5" name="Group 5"/>
          <p:cNvGrpSpPr/>
          <p:nvPr/>
        </p:nvGrpSpPr>
        <p:grpSpPr>
          <a:xfrm>
            <a:off x="7109644" y="1920636"/>
            <a:ext cx="5156438" cy="1257677"/>
            <a:chOff x="0" y="0"/>
            <a:chExt cx="1358074" cy="331240"/>
          </a:xfrm>
        </p:grpSpPr>
        <p:sp>
          <p:nvSpPr>
            <p:cNvPr id="6" name="Freeform 6"/>
            <p:cNvSpPr/>
            <p:nvPr/>
          </p:nvSpPr>
          <p:spPr>
            <a:xfrm>
              <a:off x="0" y="0"/>
              <a:ext cx="1358074" cy="331240"/>
            </a:xfrm>
            <a:custGeom>
              <a:avLst/>
              <a:gdLst/>
              <a:ahLst/>
              <a:cxnLst/>
              <a:rect l="l" t="t" r="r" b="b"/>
              <a:pathLst>
                <a:path w="1358074" h="331240">
                  <a:moveTo>
                    <a:pt x="54051" y="0"/>
                  </a:moveTo>
                  <a:lnTo>
                    <a:pt x="1304024" y="0"/>
                  </a:lnTo>
                  <a:cubicBezTo>
                    <a:pt x="1318359" y="0"/>
                    <a:pt x="1332107" y="5695"/>
                    <a:pt x="1342243" y="15831"/>
                  </a:cubicBezTo>
                  <a:cubicBezTo>
                    <a:pt x="1352380" y="25968"/>
                    <a:pt x="1358074" y="39716"/>
                    <a:pt x="1358074" y="54051"/>
                  </a:cubicBezTo>
                  <a:lnTo>
                    <a:pt x="1358074" y="277189"/>
                  </a:lnTo>
                  <a:cubicBezTo>
                    <a:pt x="1358074" y="291525"/>
                    <a:pt x="1352380" y="305273"/>
                    <a:pt x="1342243" y="315409"/>
                  </a:cubicBezTo>
                  <a:cubicBezTo>
                    <a:pt x="1332107" y="325545"/>
                    <a:pt x="1318359" y="331240"/>
                    <a:pt x="1304024" y="331240"/>
                  </a:cubicBezTo>
                  <a:lnTo>
                    <a:pt x="54051" y="331240"/>
                  </a:lnTo>
                  <a:cubicBezTo>
                    <a:pt x="39716" y="331240"/>
                    <a:pt x="25968" y="325545"/>
                    <a:pt x="15831" y="315409"/>
                  </a:cubicBezTo>
                  <a:cubicBezTo>
                    <a:pt x="5695" y="305273"/>
                    <a:pt x="0" y="291525"/>
                    <a:pt x="0" y="277189"/>
                  </a:cubicBezTo>
                  <a:lnTo>
                    <a:pt x="0" y="54051"/>
                  </a:lnTo>
                  <a:cubicBezTo>
                    <a:pt x="0" y="39716"/>
                    <a:pt x="5695" y="25968"/>
                    <a:pt x="15831" y="15831"/>
                  </a:cubicBezTo>
                  <a:cubicBezTo>
                    <a:pt x="25968" y="5695"/>
                    <a:pt x="39716" y="0"/>
                    <a:pt x="54051" y="0"/>
                  </a:cubicBezTo>
                  <a:close/>
                </a:path>
              </a:pathLst>
            </a:custGeom>
            <a:solidFill>
              <a:srgbClr val="F8FCFF"/>
            </a:solidFill>
            <a:ln cap="rnd">
              <a:noFill/>
              <a:prstDash val="solid"/>
              <a:round/>
            </a:ln>
          </p:spPr>
          <p:txBody>
            <a:bodyPr/>
            <a:lstStyle/>
            <a:p>
              <a:endParaRPr lang="en-US"/>
            </a:p>
          </p:txBody>
        </p:sp>
        <p:sp>
          <p:nvSpPr>
            <p:cNvPr id="7" name="TextBox 7"/>
            <p:cNvSpPr txBox="1"/>
            <p:nvPr/>
          </p:nvSpPr>
          <p:spPr>
            <a:xfrm>
              <a:off x="0" y="9525"/>
              <a:ext cx="1358074" cy="321715"/>
            </a:xfrm>
            <a:prstGeom prst="rect">
              <a:avLst/>
            </a:prstGeom>
          </p:spPr>
          <p:txBody>
            <a:bodyPr lIns="50800" tIns="50800" rIns="50800" bIns="50800" rtlCol="0" anchor="ctr"/>
            <a:lstStyle/>
            <a:p>
              <a:pPr algn="ctr">
                <a:lnSpc>
                  <a:spcPts val="2372"/>
                </a:lnSpc>
              </a:pPr>
              <a:endParaRPr/>
            </a:p>
          </p:txBody>
        </p:sp>
      </p:grpSp>
      <p:grpSp>
        <p:nvGrpSpPr>
          <p:cNvPr id="8" name="Group 8"/>
          <p:cNvGrpSpPr/>
          <p:nvPr/>
        </p:nvGrpSpPr>
        <p:grpSpPr>
          <a:xfrm>
            <a:off x="1028700" y="5634272"/>
            <a:ext cx="5595797" cy="3624028"/>
            <a:chOff x="0" y="0"/>
            <a:chExt cx="1421662" cy="920716"/>
          </a:xfrm>
        </p:grpSpPr>
        <p:sp>
          <p:nvSpPr>
            <p:cNvPr id="9" name="Freeform 9"/>
            <p:cNvSpPr/>
            <p:nvPr/>
          </p:nvSpPr>
          <p:spPr>
            <a:xfrm>
              <a:off x="0" y="0"/>
              <a:ext cx="1421662" cy="920716"/>
            </a:xfrm>
            <a:custGeom>
              <a:avLst/>
              <a:gdLst/>
              <a:ahLst/>
              <a:cxnLst/>
              <a:rect l="l" t="t" r="r" b="b"/>
              <a:pathLst>
                <a:path w="1421662" h="920716">
                  <a:moveTo>
                    <a:pt x="52574" y="0"/>
                  </a:moveTo>
                  <a:lnTo>
                    <a:pt x="1369088" y="0"/>
                  </a:lnTo>
                  <a:cubicBezTo>
                    <a:pt x="1398124" y="0"/>
                    <a:pt x="1421662" y="23538"/>
                    <a:pt x="1421662" y="52574"/>
                  </a:cubicBezTo>
                  <a:lnTo>
                    <a:pt x="1421662" y="868142"/>
                  </a:lnTo>
                  <a:cubicBezTo>
                    <a:pt x="1421662" y="882086"/>
                    <a:pt x="1416123" y="895458"/>
                    <a:pt x="1406263" y="905318"/>
                  </a:cubicBezTo>
                  <a:cubicBezTo>
                    <a:pt x="1396404" y="915177"/>
                    <a:pt x="1383031" y="920716"/>
                    <a:pt x="1369088" y="920716"/>
                  </a:cubicBezTo>
                  <a:lnTo>
                    <a:pt x="52574" y="920716"/>
                  </a:lnTo>
                  <a:cubicBezTo>
                    <a:pt x="23538" y="920716"/>
                    <a:pt x="0" y="897178"/>
                    <a:pt x="0" y="868142"/>
                  </a:cubicBezTo>
                  <a:lnTo>
                    <a:pt x="0" y="52574"/>
                  </a:lnTo>
                  <a:cubicBezTo>
                    <a:pt x="0" y="23538"/>
                    <a:pt x="23538" y="0"/>
                    <a:pt x="52574" y="0"/>
                  </a:cubicBezTo>
                  <a:close/>
                </a:path>
              </a:pathLst>
            </a:custGeom>
            <a:blipFill>
              <a:blip r:embed="rId2"/>
              <a:stretch>
                <a:fillRect t="-1533" b="-1533"/>
              </a:stretch>
            </a:blipFill>
          </p:spPr>
          <p:txBody>
            <a:bodyPr/>
            <a:lstStyle/>
            <a:p>
              <a:endParaRPr lang="en-US"/>
            </a:p>
          </p:txBody>
        </p:sp>
      </p:grpSp>
      <p:sp>
        <p:nvSpPr>
          <p:cNvPr id="10" name="TextBox 10"/>
          <p:cNvSpPr txBox="1"/>
          <p:nvPr/>
        </p:nvSpPr>
        <p:spPr>
          <a:xfrm>
            <a:off x="1105302" y="1853961"/>
            <a:ext cx="5737458" cy="3654847"/>
          </a:xfrm>
          <a:prstGeom prst="rect">
            <a:avLst/>
          </a:prstGeom>
        </p:spPr>
        <p:txBody>
          <a:bodyPr wrap="square" lIns="0" tIns="0" rIns="0" bIns="0" rtlCol="0" anchor="t">
            <a:spAutoFit/>
          </a:bodyPr>
          <a:lstStyle/>
          <a:p>
            <a:pPr algn="l">
              <a:lnSpc>
                <a:spcPts val="5650"/>
              </a:lnSpc>
            </a:pPr>
            <a:r>
              <a:rPr lang="en-US" sz="4800" b="1" spc="190" dirty="0">
                <a:solidFill>
                  <a:srgbClr val="046B5A"/>
                </a:solidFill>
                <a:latin typeface="Impact"/>
                <a:ea typeface="Impact"/>
                <a:cs typeface="Impact"/>
                <a:sym typeface="Impact"/>
              </a:rPr>
              <a:t>ASKING THE QUESTION FOR THEM TO THINK ABOUT OTHER WAYS RUN RATES COULD BE USED</a:t>
            </a:r>
          </a:p>
        </p:txBody>
      </p:sp>
      <p:sp>
        <p:nvSpPr>
          <p:cNvPr id="11" name="Freeform 11"/>
          <p:cNvSpPr/>
          <p:nvPr/>
        </p:nvSpPr>
        <p:spPr>
          <a:xfrm>
            <a:off x="115298" y="177637"/>
            <a:ext cx="1826803" cy="1826803"/>
          </a:xfrm>
          <a:custGeom>
            <a:avLst/>
            <a:gdLst/>
            <a:ahLst/>
            <a:cxnLst/>
            <a:rect l="l" t="t" r="r" b="b"/>
            <a:pathLst>
              <a:path w="1826803" h="1826803">
                <a:moveTo>
                  <a:pt x="0" y="0"/>
                </a:moveTo>
                <a:lnTo>
                  <a:pt x="1826804" y="0"/>
                </a:lnTo>
                <a:lnTo>
                  <a:pt x="1826804" y="1826803"/>
                </a:lnTo>
                <a:lnTo>
                  <a:pt x="0" y="1826803"/>
                </a:lnTo>
                <a:lnTo>
                  <a:pt x="0" y="0"/>
                </a:lnTo>
                <a:close/>
              </a:path>
            </a:pathLst>
          </a:custGeom>
          <a:blipFill>
            <a:blip r:embed="rId3"/>
            <a:stretch>
              <a:fillRect/>
            </a:stretch>
          </a:blipFill>
        </p:spPr>
        <p:txBody>
          <a:bodyPr/>
          <a:lstStyle/>
          <a:p>
            <a:endParaRPr lang="en-US"/>
          </a:p>
        </p:txBody>
      </p:sp>
      <p:grpSp>
        <p:nvGrpSpPr>
          <p:cNvPr id="12" name="Group 12"/>
          <p:cNvGrpSpPr/>
          <p:nvPr/>
        </p:nvGrpSpPr>
        <p:grpSpPr>
          <a:xfrm>
            <a:off x="7109644" y="3397324"/>
            <a:ext cx="5156438" cy="1257677"/>
            <a:chOff x="0" y="0"/>
            <a:chExt cx="1358074" cy="331240"/>
          </a:xfrm>
        </p:grpSpPr>
        <p:sp>
          <p:nvSpPr>
            <p:cNvPr id="13" name="Freeform 13"/>
            <p:cNvSpPr/>
            <p:nvPr/>
          </p:nvSpPr>
          <p:spPr>
            <a:xfrm>
              <a:off x="0" y="0"/>
              <a:ext cx="1358074" cy="331240"/>
            </a:xfrm>
            <a:custGeom>
              <a:avLst/>
              <a:gdLst/>
              <a:ahLst/>
              <a:cxnLst/>
              <a:rect l="l" t="t" r="r" b="b"/>
              <a:pathLst>
                <a:path w="1358074" h="331240">
                  <a:moveTo>
                    <a:pt x="54051" y="0"/>
                  </a:moveTo>
                  <a:lnTo>
                    <a:pt x="1304024" y="0"/>
                  </a:lnTo>
                  <a:cubicBezTo>
                    <a:pt x="1318359" y="0"/>
                    <a:pt x="1332107" y="5695"/>
                    <a:pt x="1342243" y="15831"/>
                  </a:cubicBezTo>
                  <a:cubicBezTo>
                    <a:pt x="1352380" y="25968"/>
                    <a:pt x="1358074" y="39716"/>
                    <a:pt x="1358074" y="54051"/>
                  </a:cubicBezTo>
                  <a:lnTo>
                    <a:pt x="1358074" y="277189"/>
                  </a:lnTo>
                  <a:cubicBezTo>
                    <a:pt x="1358074" y="291525"/>
                    <a:pt x="1352380" y="305273"/>
                    <a:pt x="1342243" y="315409"/>
                  </a:cubicBezTo>
                  <a:cubicBezTo>
                    <a:pt x="1332107" y="325545"/>
                    <a:pt x="1318359" y="331240"/>
                    <a:pt x="1304024" y="331240"/>
                  </a:cubicBezTo>
                  <a:lnTo>
                    <a:pt x="54051" y="331240"/>
                  </a:lnTo>
                  <a:cubicBezTo>
                    <a:pt x="39716" y="331240"/>
                    <a:pt x="25968" y="325545"/>
                    <a:pt x="15831" y="315409"/>
                  </a:cubicBezTo>
                  <a:cubicBezTo>
                    <a:pt x="5695" y="305273"/>
                    <a:pt x="0" y="291525"/>
                    <a:pt x="0" y="277189"/>
                  </a:cubicBezTo>
                  <a:lnTo>
                    <a:pt x="0" y="54051"/>
                  </a:lnTo>
                  <a:cubicBezTo>
                    <a:pt x="0" y="39716"/>
                    <a:pt x="5695" y="25968"/>
                    <a:pt x="15831" y="15831"/>
                  </a:cubicBezTo>
                  <a:cubicBezTo>
                    <a:pt x="25968" y="5695"/>
                    <a:pt x="39716" y="0"/>
                    <a:pt x="54051" y="0"/>
                  </a:cubicBezTo>
                  <a:close/>
                </a:path>
              </a:pathLst>
            </a:custGeom>
            <a:solidFill>
              <a:srgbClr val="F8FCFF"/>
            </a:solidFill>
            <a:ln cap="rnd">
              <a:noFill/>
              <a:prstDash val="solid"/>
              <a:round/>
            </a:ln>
          </p:spPr>
          <p:txBody>
            <a:bodyPr/>
            <a:lstStyle/>
            <a:p>
              <a:endParaRPr lang="en-US"/>
            </a:p>
          </p:txBody>
        </p:sp>
        <p:sp>
          <p:nvSpPr>
            <p:cNvPr id="14" name="TextBox 14"/>
            <p:cNvSpPr txBox="1"/>
            <p:nvPr/>
          </p:nvSpPr>
          <p:spPr>
            <a:xfrm>
              <a:off x="0" y="9525"/>
              <a:ext cx="1358074" cy="321715"/>
            </a:xfrm>
            <a:prstGeom prst="rect">
              <a:avLst/>
            </a:prstGeom>
          </p:spPr>
          <p:txBody>
            <a:bodyPr lIns="50800" tIns="50800" rIns="50800" bIns="50800" rtlCol="0" anchor="ctr"/>
            <a:lstStyle/>
            <a:p>
              <a:pPr algn="ctr">
                <a:lnSpc>
                  <a:spcPts val="2372"/>
                </a:lnSpc>
              </a:pPr>
              <a:endParaRPr/>
            </a:p>
          </p:txBody>
        </p:sp>
      </p:grpSp>
      <p:grpSp>
        <p:nvGrpSpPr>
          <p:cNvPr id="15" name="Group 15"/>
          <p:cNvGrpSpPr/>
          <p:nvPr/>
        </p:nvGrpSpPr>
        <p:grpSpPr>
          <a:xfrm>
            <a:off x="7109644" y="4874076"/>
            <a:ext cx="5156438" cy="2572210"/>
            <a:chOff x="0" y="0"/>
            <a:chExt cx="1358074" cy="677454"/>
          </a:xfrm>
        </p:grpSpPr>
        <p:sp>
          <p:nvSpPr>
            <p:cNvPr id="16" name="Freeform 16"/>
            <p:cNvSpPr/>
            <p:nvPr/>
          </p:nvSpPr>
          <p:spPr>
            <a:xfrm>
              <a:off x="0" y="0"/>
              <a:ext cx="1358074" cy="677454"/>
            </a:xfrm>
            <a:custGeom>
              <a:avLst/>
              <a:gdLst/>
              <a:ahLst/>
              <a:cxnLst/>
              <a:rect l="l" t="t" r="r" b="b"/>
              <a:pathLst>
                <a:path w="1358074" h="677454">
                  <a:moveTo>
                    <a:pt x="54051" y="0"/>
                  </a:moveTo>
                  <a:lnTo>
                    <a:pt x="1304024" y="0"/>
                  </a:lnTo>
                  <a:cubicBezTo>
                    <a:pt x="1318359" y="0"/>
                    <a:pt x="1332107" y="5695"/>
                    <a:pt x="1342243" y="15831"/>
                  </a:cubicBezTo>
                  <a:cubicBezTo>
                    <a:pt x="1352380" y="25968"/>
                    <a:pt x="1358074" y="39716"/>
                    <a:pt x="1358074" y="54051"/>
                  </a:cubicBezTo>
                  <a:lnTo>
                    <a:pt x="1358074" y="623404"/>
                  </a:lnTo>
                  <a:cubicBezTo>
                    <a:pt x="1358074" y="637739"/>
                    <a:pt x="1352380" y="651487"/>
                    <a:pt x="1342243" y="661623"/>
                  </a:cubicBezTo>
                  <a:cubicBezTo>
                    <a:pt x="1332107" y="671760"/>
                    <a:pt x="1318359" y="677454"/>
                    <a:pt x="1304024" y="677454"/>
                  </a:cubicBezTo>
                  <a:lnTo>
                    <a:pt x="54051" y="677454"/>
                  </a:lnTo>
                  <a:cubicBezTo>
                    <a:pt x="39716" y="677454"/>
                    <a:pt x="25968" y="671760"/>
                    <a:pt x="15831" y="661623"/>
                  </a:cubicBezTo>
                  <a:cubicBezTo>
                    <a:pt x="5695" y="651487"/>
                    <a:pt x="0" y="637739"/>
                    <a:pt x="0" y="623404"/>
                  </a:cubicBezTo>
                  <a:lnTo>
                    <a:pt x="0" y="54051"/>
                  </a:lnTo>
                  <a:cubicBezTo>
                    <a:pt x="0" y="39716"/>
                    <a:pt x="5695" y="25968"/>
                    <a:pt x="15831" y="15831"/>
                  </a:cubicBezTo>
                  <a:cubicBezTo>
                    <a:pt x="25968" y="5695"/>
                    <a:pt x="39716" y="0"/>
                    <a:pt x="54051" y="0"/>
                  </a:cubicBezTo>
                  <a:close/>
                </a:path>
              </a:pathLst>
            </a:custGeom>
            <a:solidFill>
              <a:srgbClr val="F8FCFF"/>
            </a:solidFill>
            <a:ln cap="rnd">
              <a:noFill/>
              <a:prstDash val="solid"/>
              <a:round/>
            </a:ln>
          </p:spPr>
          <p:txBody>
            <a:bodyPr/>
            <a:lstStyle/>
            <a:p>
              <a:endParaRPr lang="en-US"/>
            </a:p>
          </p:txBody>
        </p:sp>
        <p:sp>
          <p:nvSpPr>
            <p:cNvPr id="17" name="TextBox 17"/>
            <p:cNvSpPr txBox="1"/>
            <p:nvPr/>
          </p:nvSpPr>
          <p:spPr>
            <a:xfrm>
              <a:off x="0" y="9525"/>
              <a:ext cx="1358074" cy="667929"/>
            </a:xfrm>
            <a:prstGeom prst="rect">
              <a:avLst/>
            </a:prstGeom>
          </p:spPr>
          <p:txBody>
            <a:bodyPr lIns="50800" tIns="50800" rIns="50800" bIns="50800" rtlCol="0" anchor="ctr"/>
            <a:lstStyle/>
            <a:p>
              <a:pPr algn="ctr">
                <a:lnSpc>
                  <a:spcPts val="2372"/>
                </a:lnSpc>
              </a:pPr>
              <a:endParaRPr/>
            </a:p>
          </p:txBody>
        </p:sp>
      </p:grpSp>
      <p:grpSp>
        <p:nvGrpSpPr>
          <p:cNvPr id="18" name="Group 18"/>
          <p:cNvGrpSpPr/>
          <p:nvPr/>
        </p:nvGrpSpPr>
        <p:grpSpPr>
          <a:xfrm>
            <a:off x="7109644" y="7665361"/>
            <a:ext cx="5156438" cy="1257677"/>
            <a:chOff x="0" y="0"/>
            <a:chExt cx="1358074" cy="331240"/>
          </a:xfrm>
        </p:grpSpPr>
        <p:sp>
          <p:nvSpPr>
            <p:cNvPr id="19" name="Freeform 19"/>
            <p:cNvSpPr/>
            <p:nvPr/>
          </p:nvSpPr>
          <p:spPr>
            <a:xfrm>
              <a:off x="0" y="0"/>
              <a:ext cx="1358074" cy="331240"/>
            </a:xfrm>
            <a:custGeom>
              <a:avLst/>
              <a:gdLst/>
              <a:ahLst/>
              <a:cxnLst/>
              <a:rect l="l" t="t" r="r" b="b"/>
              <a:pathLst>
                <a:path w="1358074" h="331240">
                  <a:moveTo>
                    <a:pt x="54051" y="0"/>
                  </a:moveTo>
                  <a:lnTo>
                    <a:pt x="1304024" y="0"/>
                  </a:lnTo>
                  <a:cubicBezTo>
                    <a:pt x="1318359" y="0"/>
                    <a:pt x="1332107" y="5695"/>
                    <a:pt x="1342243" y="15831"/>
                  </a:cubicBezTo>
                  <a:cubicBezTo>
                    <a:pt x="1352380" y="25968"/>
                    <a:pt x="1358074" y="39716"/>
                    <a:pt x="1358074" y="54051"/>
                  </a:cubicBezTo>
                  <a:lnTo>
                    <a:pt x="1358074" y="277189"/>
                  </a:lnTo>
                  <a:cubicBezTo>
                    <a:pt x="1358074" y="291525"/>
                    <a:pt x="1352380" y="305273"/>
                    <a:pt x="1342243" y="315409"/>
                  </a:cubicBezTo>
                  <a:cubicBezTo>
                    <a:pt x="1332107" y="325545"/>
                    <a:pt x="1318359" y="331240"/>
                    <a:pt x="1304024" y="331240"/>
                  </a:cubicBezTo>
                  <a:lnTo>
                    <a:pt x="54051" y="331240"/>
                  </a:lnTo>
                  <a:cubicBezTo>
                    <a:pt x="39716" y="331240"/>
                    <a:pt x="25968" y="325545"/>
                    <a:pt x="15831" y="315409"/>
                  </a:cubicBezTo>
                  <a:cubicBezTo>
                    <a:pt x="5695" y="305273"/>
                    <a:pt x="0" y="291525"/>
                    <a:pt x="0" y="277189"/>
                  </a:cubicBezTo>
                  <a:lnTo>
                    <a:pt x="0" y="54051"/>
                  </a:lnTo>
                  <a:cubicBezTo>
                    <a:pt x="0" y="39716"/>
                    <a:pt x="5695" y="25968"/>
                    <a:pt x="15831" y="15831"/>
                  </a:cubicBezTo>
                  <a:cubicBezTo>
                    <a:pt x="25968" y="5695"/>
                    <a:pt x="39716" y="0"/>
                    <a:pt x="54051" y="0"/>
                  </a:cubicBezTo>
                  <a:close/>
                </a:path>
              </a:pathLst>
            </a:custGeom>
            <a:solidFill>
              <a:srgbClr val="F8FCFF"/>
            </a:solidFill>
            <a:ln cap="rnd">
              <a:noFill/>
              <a:prstDash val="solid"/>
              <a:round/>
            </a:ln>
          </p:spPr>
          <p:txBody>
            <a:bodyPr/>
            <a:lstStyle/>
            <a:p>
              <a:endParaRPr lang="en-US"/>
            </a:p>
          </p:txBody>
        </p:sp>
        <p:sp>
          <p:nvSpPr>
            <p:cNvPr id="20" name="TextBox 20"/>
            <p:cNvSpPr txBox="1"/>
            <p:nvPr/>
          </p:nvSpPr>
          <p:spPr>
            <a:xfrm>
              <a:off x="0" y="9525"/>
              <a:ext cx="1358074" cy="321715"/>
            </a:xfrm>
            <a:prstGeom prst="rect">
              <a:avLst/>
            </a:prstGeom>
          </p:spPr>
          <p:txBody>
            <a:bodyPr lIns="50800" tIns="50800" rIns="50800" bIns="50800" rtlCol="0" anchor="ctr"/>
            <a:lstStyle/>
            <a:p>
              <a:pPr algn="ctr">
                <a:lnSpc>
                  <a:spcPts val="2372"/>
                </a:lnSpc>
              </a:pPr>
              <a:endParaRPr/>
            </a:p>
          </p:txBody>
        </p:sp>
      </p:grpSp>
      <p:grpSp>
        <p:nvGrpSpPr>
          <p:cNvPr id="21" name="Group 21"/>
          <p:cNvGrpSpPr/>
          <p:nvPr/>
        </p:nvGrpSpPr>
        <p:grpSpPr>
          <a:xfrm>
            <a:off x="12602616" y="2240785"/>
            <a:ext cx="5156438" cy="1648451"/>
            <a:chOff x="0" y="0"/>
            <a:chExt cx="1358074" cy="434160"/>
          </a:xfrm>
        </p:grpSpPr>
        <p:sp>
          <p:nvSpPr>
            <p:cNvPr id="22" name="Freeform 22"/>
            <p:cNvSpPr/>
            <p:nvPr/>
          </p:nvSpPr>
          <p:spPr>
            <a:xfrm>
              <a:off x="0" y="0"/>
              <a:ext cx="1358074" cy="434160"/>
            </a:xfrm>
            <a:custGeom>
              <a:avLst/>
              <a:gdLst/>
              <a:ahLst/>
              <a:cxnLst/>
              <a:rect l="l" t="t" r="r" b="b"/>
              <a:pathLst>
                <a:path w="1358074" h="434160">
                  <a:moveTo>
                    <a:pt x="54051" y="0"/>
                  </a:moveTo>
                  <a:lnTo>
                    <a:pt x="1304024" y="0"/>
                  </a:lnTo>
                  <a:cubicBezTo>
                    <a:pt x="1318359" y="0"/>
                    <a:pt x="1332107" y="5695"/>
                    <a:pt x="1342243" y="15831"/>
                  </a:cubicBezTo>
                  <a:cubicBezTo>
                    <a:pt x="1352380" y="25968"/>
                    <a:pt x="1358074" y="39716"/>
                    <a:pt x="1358074" y="54051"/>
                  </a:cubicBezTo>
                  <a:lnTo>
                    <a:pt x="1358074" y="380109"/>
                  </a:lnTo>
                  <a:cubicBezTo>
                    <a:pt x="1358074" y="394444"/>
                    <a:pt x="1352380" y="408192"/>
                    <a:pt x="1342243" y="418329"/>
                  </a:cubicBezTo>
                  <a:cubicBezTo>
                    <a:pt x="1332107" y="428465"/>
                    <a:pt x="1318359" y="434160"/>
                    <a:pt x="1304024" y="434160"/>
                  </a:cubicBezTo>
                  <a:lnTo>
                    <a:pt x="54051" y="434160"/>
                  </a:lnTo>
                  <a:cubicBezTo>
                    <a:pt x="39716" y="434160"/>
                    <a:pt x="25968" y="428465"/>
                    <a:pt x="15831" y="418329"/>
                  </a:cubicBezTo>
                  <a:cubicBezTo>
                    <a:pt x="5695" y="408192"/>
                    <a:pt x="0" y="394444"/>
                    <a:pt x="0" y="380109"/>
                  </a:cubicBezTo>
                  <a:lnTo>
                    <a:pt x="0" y="54051"/>
                  </a:lnTo>
                  <a:cubicBezTo>
                    <a:pt x="0" y="39716"/>
                    <a:pt x="5695" y="25968"/>
                    <a:pt x="15831" y="15831"/>
                  </a:cubicBezTo>
                  <a:cubicBezTo>
                    <a:pt x="25968" y="5695"/>
                    <a:pt x="39716" y="0"/>
                    <a:pt x="54051" y="0"/>
                  </a:cubicBezTo>
                  <a:close/>
                </a:path>
              </a:pathLst>
            </a:custGeom>
            <a:solidFill>
              <a:srgbClr val="F8FCFF"/>
            </a:solidFill>
            <a:ln cap="rnd">
              <a:noFill/>
              <a:prstDash val="solid"/>
              <a:round/>
            </a:ln>
          </p:spPr>
          <p:txBody>
            <a:bodyPr/>
            <a:lstStyle/>
            <a:p>
              <a:endParaRPr lang="en-US"/>
            </a:p>
          </p:txBody>
        </p:sp>
        <p:sp>
          <p:nvSpPr>
            <p:cNvPr id="23" name="TextBox 23"/>
            <p:cNvSpPr txBox="1"/>
            <p:nvPr/>
          </p:nvSpPr>
          <p:spPr>
            <a:xfrm>
              <a:off x="0" y="9525"/>
              <a:ext cx="1358074" cy="424635"/>
            </a:xfrm>
            <a:prstGeom prst="rect">
              <a:avLst/>
            </a:prstGeom>
          </p:spPr>
          <p:txBody>
            <a:bodyPr lIns="50800" tIns="50800" rIns="50800" bIns="50800" rtlCol="0" anchor="ctr"/>
            <a:lstStyle/>
            <a:p>
              <a:pPr algn="ctr">
                <a:lnSpc>
                  <a:spcPts val="2372"/>
                </a:lnSpc>
              </a:pPr>
              <a:endParaRPr/>
            </a:p>
          </p:txBody>
        </p:sp>
      </p:grpSp>
      <p:grpSp>
        <p:nvGrpSpPr>
          <p:cNvPr id="24" name="Group 24"/>
          <p:cNvGrpSpPr/>
          <p:nvPr/>
        </p:nvGrpSpPr>
        <p:grpSpPr>
          <a:xfrm>
            <a:off x="12602616" y="4158986"/>
            <a:ext cx="5156438" cy="2572210"/>
            <a:chOff x="0" y="0"/>
            <a:chExt cx="1358074" cy="677454"/>
          </a:xfrm>
        </p:grpSpPr>
        <p:sp>
          <p:nvSpPr>
            <p:cNvPr id="25" name="Freeform 25"/>
            <p:cNvSpPr/>
            <p:nvPr/>
          </p:nvSpPr>
          <p:spPr>
            <a:xfrm>
              <a:off x="0" y="0"/>
              <a:ext cx="1358074" cy="677454"/>
            </a:xfrm>
            <a:custGeom>
              <a:avLst/>
              <a:gdLst/>
              <a:ahLst/>
              <a:cxnLst/>
              <a:rect l="l" t="t" r="r" b="b"/>
              <a:pathLst>
                <a:path w="1358074" h="677454">
                  <a:moveTo>
                    <a:pt x="54051" y="0"/>
                  </a:moveTo>
                  <a:lnTo>
                    <a:pt x="1304024" y="0"/>
                  </a:lnTo>
                  <a:cubicBezTo>
                    <a:pt x="1318359" y="0"/>
                    <a:pt x="1332107" y="5695"/>
                    <a:pt x="1342243" y="15831"/>
                  </a:cubicBezTo>
                  <a:cubicBezTo>
                    <a:pt x="1352380" y="25968"/>
                    <a:pt x="1358074" y="39716"/>
                    <a:pt x="1358074" y="54051"/>
                  </a:cubicBezTo>
                  <a:lnTo>
                    <a:pt x="1358074" y="623404"/>
                  </a:lnTo>
                  <a:cubicBezTo>
                    <a:pt x="1358074" y="637739"/>
                    <a:pt x="1352380" y="651487"/>
                    <a:pt x="1342243" y="661623"/>
                  </a:cubicBezTo>
                  <a:cubicBezTo>
                    <a:pt x="1332107" y="671760"/>
                    <a:pt x="1318359" y="677454"/>
                    <a:pt x="1304024" y="677454"/>
                  </a:cubicBezTo>
                  <a:lnTo>
                    <a:pt x="54051" y="677454"/>
                  </a:lnTo>
                  <a:cubicBezTo>
                    <a:pt x="39716" y="677454"/>
                    <a:pt x="25968" y="671760"/>
                    <a:pt x="15831" y="661623"/>
                  </a:cubicBezTo>
                  <a:cubicBezTo>
                    <a:pt x="5695" y="651487"/>
                    <a:pt x="0" y="637739"/>
                    <a:pt x="0" y="623404"/>
                  </a:cubicBezTo>
                  <a:lnTo>
                    <a:pt x="0" y="54051"/>
                  </a:lnTo>
                  <a:cubicBezTo>
                    <a:pt x="0" y="39716"/>
                    <a:pt x="5695" y="25968"/>
                    <a:pt x="15831" y="15831"/>
                  </a:cubicBezTo>
                  <a:cubicBezTo>
                    <a:pt x="25968" y="5695"/>
                    <a:pt x="39716" y="0"/>
                    <a:pt x="54051" y="0"/>
                  </a:cubicBezTo>
                  <a:close/>
                </a:path>
              </a:pathLst>
            </a:custGeom>
            <a:solidFill>
              <a:srgbClr val="F8FCFF"/>
            </a:solidFill>
            <a:ln cap="rnd">
              <a:noFill/>
              <a:prstDash val="solid"/>
              <a:round/>
            </a:ln>
          </p:spPr>
          <p:txBody>
            <a:bodyPr/>
            <a:lstStyle/>
            <a:p>
              <a:endParaRPr lang="en-US"/>
            </a:p>
          </p:txBody>
        </p:sp>
        <p:sp>
          <p:nvSpPr>
            <p:cNvPr id="26" name="TextBox 26"/>
            <p:cNvSpPr txBox="1"/>
            <p:nvPr/>
          </p:nvSpPr>
          <p:spPr>
            <a:xfrm>
              <a:off x="0" y="9525"/>
              <a:ext cx="1358074" cy="667929"/>
            </a:xfrm>
            <a:prstGeom prst="rect">
              <a:avLst/>
            </a:prstGeom>
          </p:spPr>
          <p:txBody>
            <a:bodyPr lIns="50800" tIns="50800" rIns="50800" bIns="50800" rtlCol="0" anchor="ctr"/>
            <a:lstStyle/>
            <a:p>
              <a:pPr algn="ctr">
                <a:lnSpc>
                  <a:spcPts val="2372"/>
                </a:lnSpc>
              </a:pPr>
              <a:endParaRPr/>
            </a:p>
          </p:txBody>
        </p:sp>
      </p:grpSp>
      <p:grpSp>
        <p:nvGrpSpPr>
          <p:cNvPr id="27" name="Group 27"/>
          <p:cNvGrpSpPr/>
          <p:nvPr/>
        </p:nvGrpSpPr>
        <p:grpSpPr>
          <a:xfrm>
            <a:off x="12602616" y="6997896"/>
            <a:ext cx="5156438" cy="1616452"/>
            <a:chOff x="0" y="0"/>
            <a:chExt cx="1358074" cy="425732"/>
          </a:xfrm>
        </p:grpSpPr>
        <p:sp>
          <p:nvSpPr>
            <p:cNvPr id="28" name="Freeform 28"/>
            <p:cNvSpPr/>
            <p:nvPr/>
          </p:nvSpPr>
          <p:spPr>
            <a:xfrm>
              <a:off x="0" y="0"/>
              <a:ext cx="1358074" cy="425732"/>
            </a:xfrm>
            <a:custGeom>
              <a:avLst/>
              <a:gdLst/>
              <a:ahLst/>
              <a:cxnLst/>
              <a:rect l="l" t="t" r="r" b="b"/>
              <a:pathLst>
                <a:path w="1358074" h="425732">
                  <a:moveTo>
                    <a:pt x="54051" y="0"/>
                  </a:moveTo>
                  <a:lnTo>
                    <a:pt x="1304024" y="0"/>
                  </a:lnTo>
                  <a:cubicBezTo>
                    <a:pt x="1318359" y="0"/>
                    <a:pt x="1332107" y="5695"/>
                    <a:pt x="1342243" y="15831"/>
                  </a:cubicBezTo>
                  <a:cubicBezTo>
                    <a:pt x="1352380" y="25968"/>
                    <a:pt x="1358074" y="39716"/>
                    <a:pt x="1358074" y="54051"/>
                  </a:cubicBezTo>
                  <a:lnTo>
                    <a:pt x="1358074" y="371682"/>
                  </a:lnTo>
                  <a:cubicBezTo>
                    <a:pt x="1358074" y="386017"/>
                    <a:pt x="1352380" y="399765"/>
                    <a:pt x="1342243" y="409901"/>
                  </a:cubicBezTo>
                  <a:cubicBezTo>
                    <a:pt x="1332107" y="420038"/>
                    <a:pt x="1318359" y="425732"/>
                    <a:pt x="1304024" y="425732"/>
                  </a:cubicBezTo>
                  <a:lnTo>
                    <a:pt x="54051" y="425732"/>
                  </a:lnTo>
                  <a:cubicBezTo>
                    <a:pt x="39716" y="425732"/>
                    <a:pt x="25968" y="420038"/>
                    <a:pt x="15831" y="409901"/>
                  </a:cubicBezTo>
                  <a:cubicBezTo>
                    <a:pt x="5695" y="399765"/>
                    <a:pt x="0" y="386017"/>
                    <a:pt x="0" y="371682"/>
                  </a:cubicBezTo>
                  <a:lnTo>
                    <a:pt x="0" y="54051"/>
                  </a:lnTo>
                  <a:cubicBezTo>
                    <a:pt x="0" y="39716"/>
                    <a:pt x="5695" y="25968"/>
                    <a:pt x="15831" y="15831"/>
                  </a:cubicBezTo>
                  <a:cubicBezTo>
                    <a:pt x="25968" y="5695"/>
                    <a:pt x="39716" y="0"/>
                    <a:pt x="54051" y="0"/>
                  </a:cubicBezTo>
                  <a:close/>
                </a:path>
              </a:pathLst>
            </a:custGeom>
            <a:solidFill>
              <a:srgbClr val="A65A29"/>
            </a:solidFill>
            <a:ln cap="rnd">
              <a:noFill/>
              <a:prstDash val="solid"/>
              <a:round/>
            </a:ln>
          </p:spPr>
          <p:txBody>
            <a:bodyPr/>
            <a:lstStyle/>
            <a:p>
              <a:endParaRPr lang="en-US"/>
            </a:p>
          </p:txBody>
        </p:sp>
        <p:sp>
          <p:nvSpPr>
            <p:cNvPr id="29" name="TextBox 29"/>
            <p:cNvSpPr txBox="1"/>
            <p:nvPr/>
          </p:nvSpPr>
          <p:spPr>
            <a:xfrm>
              <a:off x="0" y="9525"/>
              <a:ext cx="1358074" cy="416207"/>
            </a:xfrm>
            <a:prstGeom prst="rect">
              <a:avLst/>
            </a:prstGeom>
          </p:spPr>
          <p:txBody>
            <a:bodyPr lIns="50800" tIns="50800" rIns="50800" bIns="50800" rtlCol="0" anchor="ctr"/>
            <a:lstStyle/>
            <a:p>
              <a:pPr algn="ctr">
                <a:lnSpc>
                  <a:spcPts val="2372"/>
                </a:lnSpc>
              </a:pPr>
              <a:endParaRPr/>
            </a:p>
          </p:txBody>
        </p:sp>
      </p:grpSp>
      <p:sp>
        <p:nvSpPr>
          <p:cNvPr id="30" name="TextBox 30"/>
          <p:cNvSpPr txBox="1"/>
          <p:nvPr/>
        </p:nvSpPr>
        <p:spPr>
          <a:xfrm>
            <a:off x="7238735" y="2095449"/>
            <a:ext cx="4898256" cy="860425"/>
          </a:xfrm>
          <a:prstGeom prst="rect">
            <a:avLst/>
          </a:prstGeom>
        </p:spPr>
        <p:txBody>
          <a:bodyPr lIns="0" tIns="0" rIns="0" bIns="0" rtlCol="0" anchor="t">
            <a:spAutoFit/>
          </a:bodyPr>
          <a:lstStyle/>
          <a:p>
            <a:pPr algn="ctr">
              <a:lnSpc>
                <a:spcPts val="3499"/>
              </a:lnSpc>
            </a:pPr>
            <a:r>
              <a:rPr lang="en-US" sz="2499" b="1">
                <a:solidFill>
                  <a:srgbClr val="00172C"/>
                </a:solidFill>
                <a:latin typeface="Lato Bold"/>
                <a:ea typeface="Lato Bold"/>
                <a:cs typeface="Lato Bold"/>
                <a:sym typeface="Lato Bold"/>
              </a:rPr>
              <a:t>WHAT ARE YOUR MAJOR PRODUCT LINES?</a:t>
            </a:r>
          </a:p>
        </p:txBody>
      </p:sp>
      <p:sp>
        <p:nvSpPr>
          <p:cNvPr id="31" name="TextBox 31"/>
          <p:cNvSpPr txBox="1"/>
          <p:nvPr/>
        </p:nvSpPr>
        <p:spPr>
          <a:xfrm>
            <a:off x="7238735" y="3791213"/>
            <a:ext cx="4898256" cy="422275"/>
          </a:xfrm>
          <a:prstGeom prst="rect">
            <a:avLst/>
          </a:prstGeom>
        </p:spPr>
        <p:txBody>
          <a:bodyPr lIns="0" tIns="0" rIns="0" bIns="0" rtlCol="0" anchor="t">
            <a:spAutoFit/>
          </a:bodyPr>
          <a:lstStyle/>
          <a:p>
            <a:pPr algn="ctr">
              <a:lnSpc>
                <a:spcPts val="3499"/>
              </a:lnSpc>
            </a:pPr>
            <a:r>
              <a:rPr lang="en-US" sz="2499" b="1">
                <a:solidFill>
                  <a:srgbClr val="00172C"/>
                </a:solidFill>
                <a:latin typeface="Lato Bold"/>
                <a:ea typeface="Lato Bold"/>
                <a:cs typeface="Lato Bold"/>
                <a:sym typeface="Lato Bold"/>
              </a:rPr>
              <a:t>MULTI – LOCATIONS?</a:t>
            </a:r>
          </a:p>
        </p:txBody>
      </p:sp>
      <p:sp>
        <p:nvSpPr>
          <p:cNvPr id="32" name="TextBox 32"/>
          <p:cNvSpPr txBox="1"/>
          <p:nvPr/>
        </p:nvSpPr>
        <p:spPr>
          <a:xfrm>
            <a:off x="7238735" y="5048890"/>
            <a:ext cx="4898256" cy="2174875"/>
          </a:xfrm>
          <a:prstGeom prst="rect">
            <a:avLst/>
          </a:prstGeom>
        </p:spPr>
        <p:txBody>
          <a:bodyPr lIns="0" tIns="0" rIns="0" bIns="0" rtlCol="0" anchor="t">
            <a:spAutoFit/>
          </a:bodyPr>
          <a:lstStyle/>
          <a:p>
            <a:pPr algn="ctr">
              <a:lnSpc>
                <a:spcPts val="3499"/>
              </a:lnSpc>
            </a:pPr>
            <a:r>
              <a:rPr lang="en-US" sz="2499" b="1">
                <a:solidFill>
                  <a:srgbClr val="00172C"/>
                </a:solidFill>
                <a:latin typeface="Lato Bold"/>
                <a:ea typeface="Lato Bold"/>
                <a:cs typeface="Lato Bold"/>
                <a:sym typeface="Lato Bold"/>
              </a:rPr>
              <a:t>MARKET SHARE AND COMPETITION? WHERE DO YOU STAND? WHICH DIRECTION ARE YOU HEADING (GAINING/LOSING)</a:t>
            </a:r>
          </a:p>
        </p:txBody>
      </p:sp>
      <p:sp>
        <p:nvSpPr>
          <p:cNvPr id="33" name="TextBox 33"/>
          <p:cNvSpPr txBox="1"/>
          <p:nvPr/>
        </p:nvSpPr>
        <p:spPr>
          <a:xfrm>
            <a:off x="7238735" y="7840174"/>
            <a:ext cx="4898256" cy="860425"/>
          </a:xfrm>
          <a:prstGeom prst="rect">
            <a:avLst/>
          </a:prstGeom>
        </p:spPr>
        <p:txBody>
          <a:bodyPr lIns="0" tIns="0" rIns="0" bIns="0" rtlCol="0" anchor="t">
            <a:spAutoFit/>
          </a:bodyPr>
          <a:lstStyle/>
          <a:p>
            <a:pPr algn="ctr">
              <a:lnSpc>
                <a:spcPts val="3499"/>
              </a:lnSpc>
            </a:pPr>
            <a:r>
              <a:rPr lang="en-US" sz="2499" b="1">
                <a:solidFill>
                  <a:srgbClr val="00172C"/>
                </a:solidFill>
                <a:latin typeface="Lato Bold"/>
                <a:ea typeface="Lato Bold"/>
                <a:cs typeface="Lato Bold"/>
                <a:sym typeface="Lato Bold"/>
              </a:rPr>
              <a:t>WANTS AND NEEDS IN YOUR OFFERINGS?</a:t>
            </a:r>
          </a:p>
        </p:txBody>
      </p:sp>
      <p:sp>
        <p:nvSpPr>
          <p:cNvPr id="34" name="TextBox 34"/>
          <p:cNvSpPr txBox="1"/>
          <p:nvPr/>
        </p:nvSpPr>
        <p:spPr>
          <a:xfrm>
            <a:off x="12731707" y="2415598"/>
            <a:ext cx="4898256" cy="1298575"/>
          </a:xfrm>
          <a:prstGeom prst="rect">
            <a:avLst/>
          </a:prstGeom>
        </p:spPr>
        <p:txBody>
          <a:bodyPr lIns="0" tIns="0" rIns="0" bIns="0" rtlCol="0" anchor="t">
            <a:spAutoFit/>
          </a:bodyPr>
          <a:lstStyle/>
          <a:p>
            <a:pPr algn="ctr">
              <a:lnSpc>
                <a:spcPts val="3499"/>
              </a:lnSpc>
            </a:pPr>
            <a:r>
              <a:rPr lang="en-US" sz="2499" b="1">
                <a:solidFill>
                  <a:srgbClr val="00172C"/>
                </a:solidFill>
                <a:latin typeface="Lato Bold"/>
                <a:ea typeface="Lato Bold"/>
                <a:cs typeface="Lato Bold"/>
                <a:sym typeface="Lato Bold"/>
              </a:rPr>
              <a:t>SWOT IN THE MARKETPLACE (SIZE, PRICE, AGILITY, RESPONSE, QUALITY)</a:t>
            </a:r>
          </a:p>
        </p:txBody>
      </p:sp>
      <p:sp>
        <p:nvSpPr>
          <p:cNvPr id="35" name="TextBox 35"/>
          <p:cNvSpPr txBox="1"/>
          <p:nvPr/>
        </p:nvSpPr>
        <p:spPr>
          <a:xfrm>
            <a:off x="12731707" y="4333800"/>
            <a:ext cx="4898256" cy="2174875"/>
          </a:xfrm>
          <a:prstGeom prst="rect">
            <a:avLst/>
          </a:prstGeom>
        </p:spPr>
        <p:txBody>
          <a:bodyPr lIns="0" tIns="0" rIns="0" bIns="0" rtlCol="0" anchor="t">
            <a:spAutoFit/>
          </a:bodyPr>
          <a:lstStyle/>
          <a:p>
            <a:pPr algn="ctr">
              <a:lnSpc>
                <a:spcPts val="3499"/>
              </a:lnSpc>
            </a:pPr>
            <a:r>
              <a:rPr lang="en-US" sz="2499" b="1">
                <a:solidFill>
                  <a:srgbClr val="00172C"/>
                </a:solidFill>
                <a:latin typeface="Lato Bold"/>
                <a:ea typeface="Lato Bold"/>
                <a:cs typeface="Lato Bold"/>
                <a:sym typeface="Lato Bold"/>
              </a:rPr>
              <a:t>KNOW YOUR PRICE, COMPETITION, MARGINS AND CO-BUYING (UPSELLING (WARRANTY), CO-SELLING (PRINTER WITH COMPUTER)).</a:t>
            </a:r>
          </a:p>
        </p:txBody>
      </p:sp>
      <p:sp>
        <p:nvSpPr>
          <p:cNvPr id="36" name="TextBox 36"/>
          <p:cNvSpPr txBox="1"/>
          <p:nvPr/>
        </p:nvSpPr>
        <p:spPr>
          <a:xfrm>
            <a:off x="12731707" y="7172709"/>
            <a:ext cx="4898256" cy="1298575"/>
          </a:xfrm>
          <a:prstGeom prst="rect">
            <a:avLst/>
          </a:prstGeom>
        </p:spPr>
        <p:txBody>
          <a:bodyPr lIns="0" tIns="0" rIns="0" bIns="0" rtlCol="0" anchor="t">
            <a:spAutoFit/>
          </a:bodyPr>
          <a:lstStyle/>
          <a:p>
            <a:pPr algn="ctr">
              <a:lnSpc>
                <a:spcPts val="3499"/>
              </a:lnSpc>
            </a:pPr>
            <a:r>
              <a:rPr lang="en-US" sz="2499" b="1">
                <a:solidFill>
                  <a:srgbClr val="FFFFFF"/>
                </a:solidFill>
                <a:latin typeface="Lato Bold"/>
                <a:ea typeface="Lato Bold"/>
                <a:cs typeface="Lato Bold"/>
                <a:sym typeface="Lato Bold"/>
              </a:rPr>
              <a:t>CAN YOU THINK OF OTHER THINGS THAT IMPACT YOUR REVENUE?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sp>
        <p:nvSpPr>
          <p:cNvPr id="2" name="TextBox 2"/>
          <p:cNvSpPr txBox="1"/>
          <p:nvPr/>
        </p:nvSpPr>
        <p:spPr>
          <a:xfrm>
            <a:off x="1028700" y="996848"/>
            <a:ext cx="10492058" cy="836191"/>
          </a:xfrm>
          <a:prstGeom prst="rect">
            <a:avLst/>
          </a:prstGeom>
        </p:spPr>
        <p:txBody>
          <a:bodyPr lIns="0" tIns="0" rIns="0" bIns="0" rtlCol="0" anchor="t">
            <a:spAutoFit/>
          </a:bodyPr>
          <a:lstStyle/>
          <a:p>
            <a:pPr algn="l">
              <a:lnSpc>
                <a:spcPts val="7231"/>
              </a:lnSpc>
            </a:pPr>
            <a:r>
              <a:rPr lang="en-US" sz="5400" dirty="0">
                <a:solidFill>
                  <a:srgbClr val="046B5A"/>
                </a:solidFill>
                <a:latin typeface="Impact"/>
                <a:ea typeface="Impact"/>
                <a:cs typeface="Impact"/>
                <a:sym typeface="Impact"/>
              </a:rPr>
              <a:t>TOOLS TO INSULATE FROM THE NOISE</a:t>
            </a:r>
          </a:p>
        </p:txBody>
      </p:sp>
      <p:grpSp>
        <p:nvGrpSpPr>
          <p:cNvPr id="3" name="Group 3"/>
          <p:cNvGrpSpPr/>
          <p:nvPr/>
        </p:nvGrpSpPr>
        <p:grpSpPr>
          <a:xfrm>
            <a:off x="12108626" y="1082573"/>
            <a:ext cx="5150674" cy="8175727"/>
            <a:chOff x="0" y="0"/>
            <a:chExt cx="1356556" cy="2153278"/>
          </a:xfrm>
        </p:grpSpPr>
        <p:sp>
          <p:nvSpPr>
            <p:cNvPr id="4" name="Freeform 4"/>
            <p:cNvSpPr/>
            <p:nvPr/>
          </p:nvSpPr>
          <p:spPr>
            <a:xfrm>
              <a:off x="0" y="0"/>
              <a:ext cx="1356556" cy="2153278"/>
            </a:xfrm>
            <a:custGeom>
              <a:avLst/>
              <a:gdLst/>
              <a:ahLst/>
              <a:cxnLst/>
              <a:rect l="l" t="t" r="r" b="b"/>
              <a:pathLst>
                <a:path w="1356556" h="2153278">
                  <a:moveTo>
                    <a:pt x="54111" y="0"/>
                  </a:moveTo>
                  <a:lnTo>
                    <a:pt x="1302445" y="0"/>
                  </a:lnTo>
                  <a:cubicBezTo>
                    <a:pt x="1316796" y="0"/>
                    <a:pt x="1330560" y="5701"/>
                    <a:pt x="1340707" y="15849"/>
                  </a:cubicBezTo>
                  <a:cubicBezTo>
                    <a:pt x="1350855" y="25997"/>
                    <a:pt x="1356556" y="39760"/>
                    <a:pt x="1356556" y="54111"/>
                  </a:cubicBezTo>
                  <a:lnTo>
                    <a:pt x="1356556" y="2099167"/>
                  </a:lnTo>
                  <a:cubicBezTo>
                    <a:pt x="1356556" y="2113518"/>
                    <a:pt x="1350855" y="2127281"/>
                    <a:pt x="1340707" y="2137429"/>
                  </a:cubicBezTo>
                  <a:cubicBezTo>
                    <a:pt x="1330560" y="2147577"/>
                    <a:pt x="1316796" y="2153278"/>
                    <a:pt x="1302445" y="2153278"/>
                  </a:cubicBezTo>
                  <a:lnTo>
                    <a:pt x="54111" y="2153278"/>
                  </a:lnTo>
                  <a:cubicBezTo>
                    <a:pt x="39760" y="2153278"/>
                    <a:pt x="25997" y="2147577"/>
                    <a:pt x="15849" y="2137429"/>
                  </a:cubicBezTo>
                  <a:cubicBezTo>
                    <a:pt x="5701" y="2127281"/>
                    <a:pt x="0" y="2113518"/>
                    <a:pt x="0" y="2099167"/>
                  </a:cubicBezTo>
                  <a:lnTo>
                    <a:pt x="0" y="54111"/>
                  </a:lnTo>
                  <a:cubicBezTo>
                    <a:pt x="0" y="39760"/>
                    <a:pt x="5701" y="25997"/>
                    <a:pt x="15849" y="15849"/>
                  </a:cubicBezTo>
                  <a:cubicBezTo>
                    <a:pt x="25997" y="5701"/>
                    <a:pt x="39760" y="0"/>
                    <a:pt x="54111" y="0"/>
                  </a:cubicBezTo>
                  <a:close/>
                </a:path>
              </a:pathLst>
            </a:custGeom>
            <a:solidFill>
              <a:srgbClr val="046B5A"/>
            </a:solidFill>
          </p:spPr>
          <p:txBody>
            <a:bodyPr/>
            <a:lstStyle/>
            <a:p>
              <a:endParaRPr lang="en-US"/>
            </a:p>
          </p:txBody>
        </p:sp>
        <p:sp>
          <p:nvSpPr>
            <p:cNvPr id="5" name="TextBox 5"/>
            <p:cNvSpPr txBox="1"/>
            <p:nvPr/>
          </p:nvSpPr>
          <p:spPr>
            <a:xfrm>
              <a:off x="0" y="9525"/>
              <a:ext cx="1356556" cy="2143753"/>
            </a:xfrm>
            <a:prstGeom prst="rect">
              <a:avLst/>
            </a:prstGeom>
          </p:spPr>
          <p:txBody>
            <a:bodyPr lIns="50800" tIns="50800" rIns="50800" bIns="50800" rtlCol="0" anchor="ctr"/>
            <a:lstStyle/>
            <a:p>
              <a:pPr algn="ctr">
                <a:lnSpc>
                  <a:spcPts val="2372"/>
                </a:lnSpc>
              </a:pPr>
              <a:endParaRPr/>
            </a:p>
          </p:txBody>
        </p:sp>
      </p:grpSp>
      <p:sp>
        <p:nvSpPr>
          <p:cNvPr id="6" name="TextBox 6"/>
          <p:cNvSpPr txBox="1"/>
          <p:nvPr/>
        </p:nvSpPr>
        <p:spPr>
          <a:xfrm>
            <a:off x="12348310" y="4114543"/>
            <a:ext cx="4785723" cy="1298575"/>
          </a:xfrm>
          <a:prstGeom prst="rect">
            <a:avLst/>
          </a:prstGeom>
        </p:spPr>
        <p:txBody>
          <a:bodyPr lIns="0" tIns="0" rIns="0" bIns="0" rtlCol="0" anchor="t">
            <a:spAutoFit/>
          </a:bodyPr>
          <a:lstStyle/>
          <a:p>
            <a:pPr algn="l">
              <a:lnSpc>
                <a:spcPts val="3499"/>
              </a:lnSpc>
            </a:pPr>
            <a:r>
              <a:rPr lang="en-US" sz="2499" b="1">
                <a:solidFill>
                  <a:srgbClr val="F8FCFF"/>
                </a:solidFill>
                <a:latin typeface="Lato Bold"/>
                <a:ea typeface="Lato Bold"/>
                <a:cs typeface="Lato Bold"/>
                <a:sym typeface="Lato Bold"/>
              </a:rPr>
              <a:t>Changing course of offerings based on recognizing the current economy</a:t>
            </a:r>
          </a:p>
        </p:txBody>
      </p:sp>
      <p:sp>
        <p:nvSpPr>
          <p:cNvPr id="7" name="TextBox 7"/>
          <p:cNvSpPr txBox="1"/>
          <p:nvPr/>
        </p:nvSpPr>
        <p:spPr>
          <a:xfrm>
            <a:off x="12205435" y="5516888"/>
            <a:ext cx="4312239" cy="1998980"/>
          </a:xfrm>
          <a:prstGeom prst="rect">
            <a:avLst/>
          </a:prstGeom>
        </p:spPr>
        <p:txBody>
          <a:bodyPr lIns="0" tIns="0" rIns="0" bIns="0" rtlCol="0" anchor="t">
            <a:spAutoFit/>
          </a:bodyPr>
          <a:lstStyle/>
          <a:p>
            <a:pPr marL="496571" lvl="1" indent="-248285" algn="l">
              <a:lnSpc>
                <a:spcPts val="3220"/>
              </a:lnSpc>
              <a:buFont typeface="Arial"/>
              <a:buChar char="•"/>
            </a:pPr>
            <a:r>
              <a:rPr lang="en-US" sz="2300" spc="36">
                <a:solidFill>
                  <a:srgbClr val="F8FCFF"/>
                </a:solidFill>
                <a:latin typeface="Lato"/>
                <a:ea typeface="Lato"/>
                <a:cs typeface="Lato"/>
                <a:sym typeface="Lato"/>
              </a:rPr>
              <a:t>Needs</a:t>
            </a:r>
          </a:p>
          <a:p>
            <a:pPr marL="496571" lvl="1" indent="-248285" algn="l">
              <a:lnSpc>
                <a:spcPts val="3220"/>
              </a:lnSpc>
              <a:buFont typeface="Arial"/>
              <a:buChar char="•"/>
            </a:pPr>
            <a:r>
              <a:rPr lang="en-US" sz="2300" spc="36">
                <a:solidFill>
                  <a:srgbClr val="F8FCFF"/>
                </a:solidFill>
                <a:latin typeface="Lato"/>
                <a:ea typeface="Lato"/>
                <a:cs typeface="Lato"/>
                <a:sym typeface="Lato"/>
              </a:rPr>
              <a:t>Lower margins</a:t>
            </a:r>
          </a:p>
          <a:p>
            <a:pPr marL="496571" lvl="1" indent="-248285" algn="l">
              <a:lnSpc>
                <a:spcPts val="3220"/>
              </a:lnSpc>
              <a:buFont typeface="Arial"/>
              <a:buChar char="•"/>
            </a:pPr>
            <a:r>
              <a:rPr lang="en-US" sz="2300" spc="36">
                <a:solidFill>
                  <a:srgbClr val="F8FCFF"/>
                </a:solidFill>
                <a:latin typeface="Lato"/>
                <a:ea typeface="Lato"/>
                <a:cs typeface="Lato"/>
                <a:sym typeface="Lato"/>
              </a:rPr>
              <a:t>Price perception</a:t>
            </a:r>
          </a:p>
          <a:p>
            <a:pPr marL="496571" lvl="1" indent="-248285" algn="l">
              <a:lnSpc>
                <a:spcPts val="3220"/>
              </a:lnSpc>
              <a:buFont typeface="Arial"/>
              <a:buChar char="•"/>
            </a:pPr>
            <a:r>
              <a:rPr lang="en-US" sz="2300" spc="36">
                <a:solidFill>
                  <a:srgbClr val="F8FCFF"/>
                </a:solidFill>
                <a:latin typeface="Lato"/>
                <a:ea typeface="Lato"/>
                <a:cs typeface="Lato"/>
                <a:sym typeface="Lato"/>
              </a:rPr>
              <a:t>Attach wants, entice higher margin add ons</a:t>
            </a:r>
          </a:p>
        </p:txBody>
      </p:sp>
      <p:grpSp>
        <p:nvGrpSpPr>
          <p:cNvPr id="8" name="Group 8"/>
          <p:cNvGrpSpPr/>
          <p:nvPr/>
        </p:nvGrpSpPr>
        <p:grpSpPr>
          <a:xfrm>
            <a:off x="6664236" y="3831605"/>
            <a:ext cx="5150674" cy="5426695"/>
            <a:chOff x="0" y="0"/>
            <a:chExt cx="1356556" cy="1429253"/>
          </a:xfrm>
        </p:grpSpPr>
        <p:sp>
          <p:nvSpPr>
            <p:cNvPr id="9" name="Freeform 9"/>
            <p:cNvSpPr/>
            <p:nvPr/>
          </p:nvSpPr>
          <p:spPr>
            <a:xfrm>
              <a:off x="0" y="0"/>
              <a:ext cx="1356556" cy="1429253"/>
            </a:xfrm>
            <a:custGeom>
              <a:avLst/>
              <a:gdLst/>
              <a:ahLst/>
              <a:cxnLst/>
              <a:rect l="l" t="t" r="r" b="b"/>
              <a:pathLst>
                <a:path w="1356556" h="1429253">
                  <a:moveTo>
                    <a:pt x="54111" y="0"/>
                  </a:moveTo>
                  <a:lnTo>
                    <a:pt x="1302445" y="0"/>
                  </a:lnTo>
                  <a:cubicBezTo>
                    <a:pt x="1316796" y="0"/>
                    <a:pt x="1330560" y="5701"/>
                    <a:pt x="1340707" y="15849"/>
                  </a:cubicBezTo>
                  <a:cubicBezTo>
                    <a:pt x="1350855" y="25997"/>
                    <a:pt x="1356556" y="39760"/>
                    <a:pt x="1356556" y="54111"/>
                  </a:cubicBezTo>
                  <a:lnTo>
                    <a:pt x="1356556" y="1375142"/>
                  </a:lnTo>
                  <a:cubicBezTo>
                    <a:pt x="1356556" y="1389493"/>
                    <a:pt x="1350855" y="1403256"/>
                    <a:pt x="1340707" y="1413404"/>
                  </a:cubicBezTo>
                  <a:cubicBezTo>
                    <a:pt x="1330560" y="1423552"/>
                    <a:pt x="1316796" y="1429253"/>
                    <a:pt x="1302445" y="1429253"/>
                  </a:cubicBezTo>
                  <a:lnTo>
                    <a:pt x="54111" y="1429253"/>
                  </a:lnTo>
                  <a:cubicBezTo>
                    <a:pt x="39760" y="1429253"/>
                    <a:pt x="25997" y="1423552"/>
                    <a:pt x="15849" y="1413404"/>
                  </a:cubicBezTo>
                  <a:cubicBezTo>
                    <a:pt x="5701" y="1403256"/>
                    <a:pt x="0" y="1389493"/>
                    <a:pt x="0" y="1375142"/>
                  </a:cubicBezTo>
                  <a:lnTo>
                    <a:pt x="0" y="54111"/>
                  </a:lnTo>
                  <a:cubicBezTo>
                    <a:pt x="0" y="39760"/>
                    <a:pt x="5701" y="25997"/>
                    <a:pt x="15849" y="15849"/>
                  </a:cubicBezTo>
                  <a:cubicBezTo>
                    <a:pt x="25997" y="5701"/>
                    <a:pt x="39760" y="0"/>
                    <a:pt x="54111" y="0"/>
                  </a:cubicBezTo>
                  <a:close/>
                </a:path>
              </a:pathLst>
            </a:custGeom>
            <a:solidFill>
              <a:srgbClr val="A65A29"/>
            </a:solidFill>
          </p:spPr>
          <p:txBody>
            <a:bodyPr/>
            <a:lstStyle/>
            <a:p>
              <a:endParaRPr lang="en-US"/>
            </a:p>
          </p:txBody>
        </p:sp>
        <p:sp>
          <p:nvSpPr>
            <p:cNvPr id="10" name="TextBox 10"/>
            <p:cNvSpPr txBox="1"/>
            <p:nvPr/>
          </p:nvSpPr>
          <p:spPr>
            <a:xfrm>
              <a:off x="0" y="9525"/>
              <a:ext cx="1356556" cy="1419728"/>
            </a:xfrm>
            <a:prstGeom prst="rect">
              <a:avLst/>
            </a:prstGeom>
          </p:spPr>
          <p:txBody>
            <a:bodyPr lIns="50800" tIns="50800" rIns="50800" bIns="50800" rtlCol="0" anchor="ctr"/>
            <a:lstStyle/>
            <a:p>
              <a:pPr algn="ctr">
                <a:lnSpc>
                  <a:spcPts val="2372"/>
                </a:lnSpc>
              </a:pPr>
              <a:endParaRPr/>
            </a:p>
          </p:txBody>
        </p:sp>
      </p:grpSp>
      <p:grpSp>
        <p:nvGrpSpPr>
          <p:cNvPr id="11" name="Group 11"/>
          <p:cNvGrpSpPr/>
          <p:nvPr/>
        </p:nvGrpSpPr>
        <p:grpSpPr>
          <a:xfrm>
            <a:off x="1122714" y="5060293"/>
            <a:ext cx="5150674" cy="4095570"/>
            <a:chOff x="0" y="0"/>
            <a:chExt cx="1356556" cy="1078669"/>
          </a:xfrm>
        </p:grpSpPr>
        <p:sp>
          <p:nvSpPr>
            <p:cNvPr id="12" name="Freeform 12"/>
            <p:cNvSpPr/>
            <p:nvPr/>
          </p:nvSpPr>
          <p:spPr>
            <a:xfrm>
              <a:off x="0" y="0"/>
              <a:ext cx="1356556" cy="1078669"/>
            </a:xfrm>
            <a:custGeom>
              <a:avLst/>
              <a:gdLst/>
              <a:ahLst/>
              <a:cxnLst/>
              <a:rect l="l" t="t" r="r" b="b"/>
              <a:pathLst>
                <a:path w="1356556" h="1078669">
                  <a:moveTo>
                    <a:pt x="54111" y="0"/>
                  </a:moveTo>
                  <a:lnTo>
                    <a:pt x="1302445" y="0"/>
                  </a:lnTo>
                  <a:cubicBezTo>
                    <a:pt x="1316796" y="0"/>
                    <a:pt x="1330560" y="5701"/>
                    <a:pt x="1340707" y="15849"/>
                  </a:cubicBezTo>
                  <a:cubicBezTo>
                    <a:pt x="1350855" y="25997"/>
                    <a:pt x="1356556" y="39760"/>
                    <a:pt x="1356556" y="54111"/>
                  </a:cubicBezTo>
                  <a:lnTo>
                    <a:pt x="1356556" y="1024557"/>
                  </a:lnTo>
                  <a:cubicBezTo>
                    <a:pt x="1356556" y="1038909"/>
                    <a:pt x="1350855" y="1052672"/>
                    <a:pt x="1340707" y="1062820"/>
                  </a:cubicBezTo>
                  <a:cubicBezTo>
                    <a:pt x="1330560" y="1072968"/>
                    <a:pt x="1316796" y="1078669"/>
                    <a:pt x="1302445" y="1078669"/>
                  </a:cubicBezTo>
                  <a:lnTo>
                    <a:pt x="54111" y="1078669"/>
                  </a:lnTo>
                  <a:cubicBezTo>
                    <a:pt x="39760" y="1078669"/>
                    <a:pt x="25997" y="1072968"/>
                    <a:pt x="15849" y="1062820"/>
                  </a:cubicBezTo>
                  <a:cubicBezTo>
                    <a:pt x="5701" y="1052672"/>
                    <a:pt x="0" y="1038909"/>
                    <a:pt x="0" y="1024557"/>
                  </a:cubicBezTo>
                  <a:lnTo>
                    <a:pt x="0" y="54111"/>
                  </a:lnTo>
                  <a:cubicBezTo>
                    <a:pt x="0" y="39760"/>
                    <a:pt x="5701" y="25997"/>
                    <a:pt x="15849" y="15849"/>
                  </a:cubicBezTo>
                  <a:cubicBezTo>
                    <a:pt x="25997" y="5701"/>
                    <a:pt x="39760" y="0"/>
                    <a:pt x="54111" y="0"/>
                  </a:cubicBezTo>
                  <a:close/>
                </a:path>
              </a:pathLst>
            </a:custGeom>
            <a:solidFill>
              <a:srgbClr val="046B5A"/>
            </a:solidFill>
          </p:spPr>
          <p:txBody>
            <a:bodyPr/>
            <a:lstStyle/>
            <a:p>
              <a:endParaRPr lang="en-US"/>
            </a:p>
          </p:txBody>
        </p:sp>
        <p:sp>
          <p:nvSpPr>
            <p:cNvPr id="13" name="TextBox 13"/>
            <p:cNvSpPr txBox="1"/>
            <p:nvPr/>
          </p:nvSpPr>
          <p:spPr>
            <a:xfrm>
              <a:off x="0" y="9525"/>
              <a:ext cx="1356556" cy="1069144"/>
            </a:xfrm>
            <a:prstGeom prst="rect">
              <a:avLst/>
            </a:prstGeom>
          </p:spPr>
          <p:txBody>
            <a:bodyPr lIns="50800" tIns="50800" rIns="50800" bIns="50800" rtlCol="0" anchor="ctr"/>
            <a:lstStyle/>
            <a:p>
              <a:pPr algn="ctr">
                <a:lnSpc>
                  <a:spcPts val="2372"/>
                </a:lnSpc>
              </a:pPr>
              <a:endParaRPr/>
            </a:p>
          </p:txBody>
        </p:sp>
      </p:grpSp>
      <p:sp>
        <p:nvSpPr>
          <p:cNvPr id="14" name="TextBox 14"/>
          <p:cNvSpPr txBox="1"/>
          <p:nvPr/>
        </p:nvSpPr>
        <p:spPr>
          <a:xfrm>
            <a:off x="1509591" y="5256545"/>
            <a:ext cx="4508862" cy="860425"/>
          </a:xfrm>
          <a:prstGeom prst="rect">
            <a:avLst/>
          </a:prstGeom>
        </p:spPr>
        <p:txBody>
          <a:bodyPr lIns="0" tIns="0" rIns="0" bIns="0" rtlCol="0" anchor="t">
            <a:spAutoFit/>
          </a:bodyPr>
          <a:lstStyle/>
          <a:p>
            <a:pPr algn="l">
              <a:lnSpc>
                <a:spcPts val="3499"/>
              </a:lnSpc>
            </a:pPr>
            <a:r>
              <a:rPr lang="en-US" sz="2499" b="1">
                <a:solidFill>
                  <a:srgbClr val="F8FCFF"/>
                </a:solidFill>
                <a:latin typeface="Lato Bold"/>
                <a:ea typeface="Lato Bold"/>
                <a:cs typeface="Lato Bold"/>
                <a:sym typeface="Lato Bold"/>
              </a:rPr>
              <a:t>What are your “noise” areas that you want to eliminate?</a:t>
            </a:r>
          </a:p>
        </p:txBody>
      </p:sp>
      <p:sp>
        <p:nvSpPr>
          <p:cNvPr id="15" name="TextBox 15"/>
          <p:cNvSpPr txBox="1"/>
          <p:nvPr/>
        </p:nvSpPr>
        <p:spPr>
          <a:xfrm>
            <a:off x="1316627" y="6191541"/>
            <a:ext cx="4701827" cy="2799080"/>
          </a:xfrm>
          <a:prstGeom prst="rect">
            <a:avLst/>
          </a:prstGeom>
        </p:spPr>
        <p:txBody>
          <a:bodyPr lIns="0" tIns="0" rIns="0" bIns="0" rtlCol="0" anchor="t">
            <a:spAutoFit/>
          </a:bodyPr>
          <a:lstStyle/>
          <a:p>
            <a:pPr marL="496569" lvl="1" indent="-248284" algn="l">
              <a:lnSpc>
                <a:spcPts val="3219"/>
              </a:lnSpc>
              <a:buFont typeface="Arial"/>
              <a:buChar char="•"/>
            </a:pPr>
            <a:r>
              <a:rPr lang="en-US" sz="2299" spc="36">
                <a:solidFill>
                  <a:srgbClr val="F8FCFF"/>
                </a:solidFill>
                <a:latin typeface="Lato"/>
                <a:ea typeface="Lato"/>
                <a:cs typeface="Lato"/>
                <a:sym typeface="Lato"/>
              </a:rPr>
              <a:t>Seasonality </a:t>
            </a:r>
          </a:p>
          <a:p>
            <a:pPr marL="496569" lvl="1" indent="-248284" algn="l">
              <a:lnSpc>
                <a:spcPts val="3219"/>
              </a:lnSpc>
              <a:buFont typeface="Arial"/>
              <a:buChar char="•"/>
            </a:pPr>
            <a:r>
              <a:rPr lang="en-US" sz="2299" spc="36">
                <a:solidFill>
                  <a:srgbClr val="F8FCFF"/>
                </a:solidFill>
                <a:latin typeface="Lato"/>
                <a:ea typeface="Lato"/>
                <a:cs typeface="Lato"/>
                <a:sym typeface="Lato"/>
              </a:rPr>
              <a:t>Day of week - Day of Week (DOW)</a:t>
            </a:r>
          </a:p>
          <a:p>
            <a:pPr marL="496569" lvl="1" indent="-248284" algn="l">
              <a:lnSpc>
                <a:spcPts val="3219"/>
              </a:lnSpc>
              <a:buFont typeface="Arial"/>
              <a:buChar char="•"/>
            </a:pPr>
            <a:r>
              <a:rPr lang="en-US" sz="2299" spc="36">
                <a:solidFill>
                  <a:srgbClr val="F8FCFF"/>
                </a:solidFill>
                <a:latin typeface="Lato"/>
                <a:ea typeface="Lato"/>
                <a:cs typeface="Lato"/>
                <a:sym typeface="Lato"/>
              </a:rPr>
              <a:t>Placement of holidays </a:t>
            </a:r>
          </a:p>
          <a:p>
            <a:pPr marL="496569" lvl="1" indent="-248284" algn="l">
              <a:lnSpc>
                <a:spcPts val="3219"/>
              </a:lnSpc>
              <a:buFont typeface="Arial"/>
              <a:buChar char="•"/>
            </a:pPr>
            <a:r>
              <a:rPr lang="en-US" sz="2299" spc="36">
                <a:solidFill>
                  <a:srgbClr val="F8FCFF"/>
                </a:solidFill>
                <a:latin typeface="Lato"/>
                <a:ea typeface="Lato"/>
                <a:cs typeface="Lato"/>
                <a:sym typeface="Lato"/>
              </a:rPr>
              <a:t>Product cycles </a:t>
            </a:r>
          </a:p>
          <a:p>
            <a:pPr marL="496569" lvl="1" indent="-248284" algn="l">
              <a:lnSpc>
                <a:spcPts val="3219"/>
              </a:lnSpc>
              <a:buFont typeface="Arial"/>
              <a:buChar char="•"/>
            </a:pPr>
            <a:r>
              <a:rPr lang="en-US" sz="2299" spc="36">
                <a:solidFill>
                  <a:srgbClr val="F8FCFF"/>
                </a:solidFill>
                <a:latin typeface="Lato"/>
                <a:ea typeface="Lato"/>
                <a:cs typeface="Lato"/>
                <a:sym typeface="Lato"/>
              </a:rPr>
              <a:t>Other areas of fluctuation that impact historical results</a:t>
            </a:r>
          </a:p>
        </p:txBody>
      </p:sp>
      <p:sp>
        <p:nvSpPr>
          <p:cNvPr id="16" name="TextBox 16"/>
          <p:cNvSpPr txBox="1"/>
          <p:nvPr/>
        </p:nvSpPr>
        <p:spPr>
          <a:xfrm>
            <a:off x="6898490" y="4114543"/>
            <a:ext cx="2731915" cy="422275"/>
          </a:xfrm>
          <a:prstGeom prst="rect">
            <a:avLst/>
          </a:prstGeom>
        </p:spPr>
        <p:txBody>
          <a:bodyPr lIns="0" tIns="0" rIns="0" bIns="0" rtlCol="0" anchor="t">
            <a:spAutoFit/>
          </a:bodyPr>
          <a:lstStyle/>
          <a:p>
            <a:pPr algn="l">
              <a:lnSpc>
                <a:spcPts val="3499"/>
              </a:lnSpc>
            </a:pPr>
            <a:r>
              <a:rPr lang="en-US" sz="2499" b="1">
                <a:solidFill>
                  <a:srgbClr val="F8FCFF"/>
                </a:solidFill>
                <a:latin typeface="Lato Bold"/>
                <a:ea typeface="Lato Bold"/>
                <a:cs typeface="Lato Bold"/>
                <a:sym typeface="Lato Bold"/>
              </a:rPr>
              <a:t>Seasonality</a:t>
            </a:r>
          </a:p>
        </p:txBody>
      </p:sp>
      <p:sp>
        <p:nvSpPr>
          <p:cNvPr id="17" name="TextBox 17"/>
          <p:cNvSpPr txBox="1"/>
          <p:nvPr/>
        </p:nvSpPr>
        <p:spPr>
          <a:xfrm>
            <a:off x="6664236" y="4596162"/>
            <a:ext cx="4856522" cy="3599180"/>
          </a:xfrm>
          <a:prstGeom prst="rect">
            <a:avLst/>
          </a:prstGeom>
        </p:spPr>
        <p:txBody>
          <a:bodyPr lIns="0" tIns="0" rIns="0" bIns="0" rtlCol="0" anchor="t">
            <a:spAutoFit/>
          </a:bodyPr>
          <a:lstStyle/>
          <a:p>
            <a:pPr marL="496571" lvl="1" indent="-248285" algn="l">
              <a:lnSpc>
                <a:spcPts val="3220"/>
              </a:lnSpc>
              <a:buFont typeface="Arial"/>
              <a:buChar char="•"/>
            </a:pPr>
            <a:r>
              <a:rPr lang="en-US" sz="2300" spc="36">
                <a:solidFill>
                  <a:srgbClr val="F8FCFF"/>
                </a:solidFill>
                <a:latin typeface="Lato"/>
                <a:ea typeface="Lato"/>
                <a:cs typeface="Lato"/>
                <a:sym typeface="Lato"/>
              </a:rPr>
              <a:t>Consumer buying behavior</a:t>
            </a:r>
          </a:p>
          <a:p>
            <a:pPr marL="496571" lvl="1" indent="-248285" algn="l">
              <a:lnSpc>
                <a:spcPts val="3220"/>
              </a:lnSpc>
              <a:buFont typeface="Arial"/>
              <a:buChar char="•"/>
            </a:pPr>
            <a:r>
              <a:rPr lang="en-US" sz="2300" spc="36">
                <a:solidFill>
                  <a:srgbClr val="F8FCFF"/>
                </a:solidFill>
                <a:latin typeface="Lato"/>
                <a:ea typeface="Lato"/>
                <a:cs typeface="Lato"/>
                <a:sym typeface="Lato"/>
              </a:rPr>
              <a:t>Christmas tree, Valentine’s Day</a:t>
            </a:r>
          </a:p>
          <a:p>
            <a:pPr marL="496571" lvl="1" indent="-248285" algn="l">
              <a:lnSpc>
                <a:spcPts val="3220"/>
              </a:lnSpc>
              <a:buFont typeface="Arial"/>
              <a:buChar char="•"/>
            </a:pPr>
            <a:r>
              <a:rPr lang="en-US" sz="2300" spc="36">
                <a:solidFill>
                  <a:srgbClr val="F8FCFF"/>
                </a:solidFill>
                <a:latin typeface="Lato"/>
                <a:ea typeface="Lato"/>
                <a:cs typeface="Lato"/>
                <a:sym typeface="Lato"/>
              </a:rPr>
              <a:t>Summer, School year, </a:t>
            </a:r>
          </a:p>
          <a:p>
            <a:pPr marL="496571" lvl="1" indent="-248285" algn="l">
              <a:lnSpc>
                <a:spcPts val="3220"/>
              </a:lnSpc>
              <a:buFont typeface="Arial"/>
              <a:buChar char="•"/>
            </a:pPr>
            <a:r>
              <a:rPr lang="en-US" sz="2300" spc="36">
                <a:solidFill>
                  <a:srgbClr val="F8FCFF"/>
                </a:solidFill>
                <a:latin typeface="Lato"/>
                <a:ea typeface="Lato"/>
                <a:cs typeface="Lato"/>
                <a:sym typeface="Lato"/>
              </a:rPr>
              <a:t>Holiday placement in the month</a:t>
            </a:r>
          </a:p>
          <a:p>
            <a:pPr marL="496571" lvl="1" indent="-248285" algn="l">
              <a:lnSpc>
                <a:spcPts val="3220"/>
              </a:lnSpc>
              <a:buFont typeface="Arial"/>
              <a:buChar char="•"/>
            </a:pPr>
            <a:r>
              <a:rPr lang="en-US" sz="2300" spc="36">
                <a:solidFill>
                  <a:srgbClr val="F8FCFF"/>
                </a:solidFill>
                <a:latin typeface="Lato"/>
                <a:ea typeface="Lato"/>
                <a:cs typeface="Lato"/>
                <a:sym typeface="Lato"/>
              </a:rPr>
              <a:t>Complementary purchases</a:t>
            </a:r>
          </a:p>
          <a:p>
            <a:pPr marL="993141" lvl="2" indent="-331047" algn="l">
              <a:lnSpc>
                <a:spcPts val="3220"/>
              </a:lnSpc>
              <a:buFont typeface="Arial"/>
              <a:buChar char="⚬"/>
            </a:pPr>
            <a:r>
              <a:rPr lang="en-US" sz="2300" spc="36">
                <a:solidFill>
                  <a:srgbClr val="F8FCFF"/>
                </a:solidFill>
                <a:latin typeface="Lato"/>
                <a:ea typeface="Lato"/>
                <a:cs typeface="Lato"/>
                <a:sym typeface="Lato"/>
              </a:rPr>
              <a:t>Needs vs. wants</a:t>
            </a:r>
          </a:p>
          <a:p>
            <a:pPr marL="993141" lvl="2" indent="-331047" algn="l">
              <a:lnSpc>
                <a:spcPts val="3220"/>
              </a:lnSpc>
              <a:buFont typeface="Arial"/>
              <a:buChar char="⚬"/>
            </a:pPr>
            <a:r>
              <a:rPr lang="en-US" sz="2300" spc="36">
                <a:solidFill>
                  <a:srgbClr val="F8FCFF"/>
                </a:solidFill>
                <a:latin typeface="Lato"/>
                <a:ea typeface="Lato"/>
                <a:cs typeface="Lato"/>
                <a:sym typeface="Lato"/>
              </a:rPr>
              <a:t>Needs are more steady</a:t>
            </a:r>
          </a:p>
          <a:p>
            <a:pPr marL="993141" lvl="2" indent="-331047" algn="l">
              <a:lnSpc>
                <a:spcPts val="3220"/>
              </a:lnSpc>
              <a:buFont typeface="Arial"/>
              <a:buChar char="⚬"/>
            </a:pPr>
            <a:r>
              <a:rPr lang="en-US" sz="2300" spc="36">
                <a:solidFill>
                  <a:srgbClr val="F8FCFF"/>
                </a:solidFill>
                <a:latin typeface="Lato"/>
                <a:ea typeface="Lato"/>
                <a:cs typeface="Lato"/>
                <a:sym typeface="Lato"/>
              </a:rPr>
              <a:t>Wants impacted from economy</a:t>
            </a:r>
          </a:p>
        </p:txBody>
      </p:sp>
      <p:sp>
        <p:nvSpPr>
          <p:cNvPr id="18" name="Freeform 18"/>
          <p:cNvSpPr/>
          <p:nvPr/>
        </p:nvSpPr>
        <p:spPr>
          <a:xfrm>
            <a:off x="14879678" y="1568221"/>
            <a:ext cx="1972645" cy="1972645"/>
          </a:xfrm>
          <a:custGeom>
            <a:avLst/>
            <a:gdLst/>
            <a:ahLst/>
            <a:cxnLst/>
            <a:rect l="l" t="t" r="r" b="b"/>
            <a:pathLst>
              <a:path w="1972645" h="1972645">
                <a:moveTo>
                  <a:pt x="0" y="0"/>
                </a:moveTo>
                <a:lnTo>
                  <a:pt x="1972646" y="0"/>
                </a:lnTo>
                <a:lnTo>
                  <a:pt x="1972646" y="1972646"/>
                </a:lnTo>
                <a:lnTo>
                  <a:pt x="0" y="197264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9" name="Freeform 19"/>
          <p:cNvSpPr/>
          <p:nvPr/>
        </p:nvSpPr>
        <p:spPr>
          <a:xfrm>
            <a:off x="151968" y="9122341"/>
            <a:ext cx="1164659" cy="1164659"/>
          </a:xfrm>
          <a:custGeom>
            <a:avLst/>
            <a:gdLst/>
            <a:ahLst/>
            <a:cxnLst/>
            <a:rect l="l" t="t" r="r" b="b"/>
            <a:pathLst>
              <a:path w="1164659" h="1164659">
                <a:moveTo>
                  <a:pt x="0" y="0"/>
                </a:moveTo>
                <a:lnTo>
                  <a:pt x="1164659" y="0"/>
                </a:lnTo>
                <a:lnTo>
                  <a:pt x="1164659" y="1164659"/>
                </a:lnTo>
                <a:lnTo>
                  <a:pt x="0" y="1164659"/>
                </a:lnTo>
                <a:lnTo>
                  <a:pt x="0" y="0"/>
                </a:lnTo>
                <a:close/>
              </a:path>
            </a:pathLst>
          </a:custGeom>
          <a:blipFill>
            <a:blip r:embed="rId3"/>
            <a:stretch>
              <a:fillRect/>
            </a:stretch>
          </a:blipFill>
        </p:spPr>
        <p:txBody>
          <a:bodyPr/>
          <a:lstStyle/>
          <a:p>
            <a:endParaRPr lang="en-US"/>
          </a:p>
        </p:txBody>
      </p:sp>
      <p:sp>
        <p:nvSpPr>
          <p:cNvPr id="20" name="TextBox 20"/>
          <p:cNvSpPr txBox="1"/>
          <p:nvPr/>
        </p:nvSpPr>
        <p:spPr>
          <a:xfrm>
            <a:off x="1028700" y="2063394"/>
            <a:ext cx="5340261" cy="2479675"/>
          </a:xfrm>
          <a:prstGeom prst="rect">
            <a:avLst/>
          </a:prstGeom>
        </p:spPr>
        <p:txBody>
          <a:bodyPr lIns="0" tIns="0" rIns="0" bIns="0" rtlCol="0" anchor="t">
            <a:spAutoFit/>
          </a:bodyPr>
          <a:lstStyle/>
          <a:p>
            <a:pPr algn="l">
              <a:lnSpc>
                <a:spcPts val="2824"/>
              </a:lnSpc>
              <a:spcBef>
                <a:spcPct val="0"/>
              </a:spcBef>
            </a:pPr>
            <a:r>
              <a:rPr lang="en-US" sz="2499" spc="39" dirty="0">
                <a:solidFill>
                  <a:srgbClr val="000000"/>
                </a:solidFill>
                <a:latin typeface="Lato"/>
                <a:ea typeface="Lato"/>
                <a:cs typeface="Lato"/>
                <a:sym typeface="Lato"/>
              </a:rPr>
              <a:t>Each point on the line is annualized. So if you were to annualize each point, your trend line could have a lot of variability by noise. </a:t>
            </a:r>
            <a:r>
              <a:rPr lang="en-US" sz="2499" b="1" spc="39" dirty="0">
                <a:solidFill>
                  <a:srgbClr val="000000"/>
                </a:solidFill>
                <a:latin typeface="Lato Bold"/>
                <a:ea typeface="Lato Bold"/>
                <a:cs typeface="Lato Bold"/>
                <a:sym typeface="Lato Bold"/>
              </a:rPr>
              <a:t>Noise is anything that makes that line fluctuate other than what you are trying to isolate and measure.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grpSp>
        <p:nvGrpSpPr>
          <p:cNvPr id="2" name="Group 2"/>
          <p:cNvGrpSpPr/>
          <p:nvPr/>
        </p:nvGrpSpPr>
        <p:grpSpPr>
          <a:xfrm>
            <a:off x="-6886178" y="-2906565"/>
            <a:ext cx="16100130" cy="1610013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172C">
                    <a:alpha val="100000"/>
                  </a:srgbClr>
                </a:gs>
                <a:gs pos="50000">
                  <a:srgbClr val="A65A29">
                    <a:alpha val="100000"/>
                  </a:srgbClr>
                </a:gs>
                <a:gs pos="100000">
                  <a:srgbClr val="000000">
                    <a:alpha val="100000"/>
                  </a:srgbClr>
                </a:gs>
              </a:gsLst>
              <a:lin ang="5400000"/>
            </a:gradFill>
          </p:spPr>
          <p:txBody>
            <a:bodyPr/>
            <a:lstStyle/>
            <a:p>
              <a:endParaRPr lang="en-US"/>
            </a:p>
          </p:txBody>
        </p:sp>
        <p:sp>
          <p:nvSpPr>
            <p:cNvPr id="4" name="TextBox 4"/>
            <p:cNvSpPr txBox="1"/>
            <p:nvPr/>
          </p:nvSpPr>
          <p:spPr>
            <a:xfrm>
              <a:off x="76200" y="85725"/>
              <a:ext cx="660400" cy="650875"/>
            </a:xfrm>
            <a:prstGeom prst="rect">
              <a:avLst/>
            </a:prstGeom>
          </p:spPr>
          <p:txBody>
            <a:bodyPr lIns="50800" tIns="50800" rIns="50800" bIns="50800" rtlCol="0" anchor="ctr"/>
            <a:lstStyle/>
            <a:p>
              <a:pPr algn="ctr">
                <a:lnSpc>
                  <a:spcPts val="2372"/>
                </a:lnSpc>
              </a:pPr>
              <a:endParaRPr/>
            </a:p>
          </p:txBody>
        </p:sp>
      </p:grpSp>
      <p:grpSp>
        <p:nvGrpSpPr>
          <p:cNvPr id="5" name="Group 5"/>
          <p:cNvGrpSpPr/>
          <p:nvPr/>
        </p:nvGrpSpPr>
        <p:grpSpPr>
          <a:xfrm>
            <a:off x="8327332" y="4254524"/>
            <a:ext cx="1773242" cy="177324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C821"/>
            </a:solidFill>
          </p:spPr>
          <p:txBody>
            <a:bodyPr/>
            <a:lstStyle/>
            <a:p>
              <a:endParaRPr lang="en-US"/>
            </a:p>
          </p:txBody>
        </p:sp>
        <p:sp>
          <p:nvSpPr>
            <p:cNvPr id="7" name="TextBox 7"/>
            <p:cNvSpPr txBox="1"/>
            <p:nvPr/>
          </p:nvSpPr>
          <p:spPr>
            <a:xfrm>
              <a:off x="76200" y="85725"/>
              <a:ext cx="660400" cy="650875"/>
            </a:xfrm>
            <a:prstGeom prst="rect">
              <a:avLst/>
            </a:prstGeom>
          </p:spPr>
          <p:txBody>
            <a:bodyPr lIns="50800" tIns="50800" rIns="50800" bIns="50800" rtlCol="0" anchor="ctr"/>
            <a:lstStyle/>
            <a:p>
              <a:pPr algn="ctr">
                <a:lnSpc>
                  <a:spcPts val="2372"/>
                </a:lnSpc>
              </a:pPr>
              <a:endParaRPr/>
            </a:p>
          </p:txBody>
        </p:sp>
      </p:grpSp>
      <p:grpSp>
        <p:nvGrpSpPr>
          <p:cNvPr id="8" name="Group 8"/>
          <p:cNvGrpSpPr/>
          <p:nvPr/>
        </p:nvGrpSpPr>
        <p:grpSpPr>
          <a:xfrm>
            <a:off x="7635553" y="1743042"/>
            <a:ext cx="1773242" cy="177324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C821"/>
            </a:solidFill>
          </p:spPr>
          <p:txBody>
            <a:bodyPr/>
            <a:lstStyle/>
            <a:p>
              <a:endParaRPr lang="en-US"/>
            </a:p>
          </p:txBody>
        </p:sp>
        <p:sp>
          <p:nvSpPr>
            <p:cNvPr id="10" name="TextBox 10"/>
            <p:cNvSpPr txBox="1"/>
            <p:nvPr/>
          </p:nvSpPr>
          <p:spPr>
            <a:xfrm>
              <a:off x="76200" y="85725"/>
              <a:ext cx="660400" cy="650875"/>
            </a:xfrm>
            <a:prstGeom prst="rect">
              <a:avLst/>
            </a:prstGeom>
          </p:spPr>
          <p:txBody>
            <a:bodyPr lIns="50800" tIns="50800" rIns="50800" bIns="50800" rtlCol="0" anchor="ctr"/>
            <a:lstStyle/>
            <a:p>
              <a:pPr algn="ctr">
                <a:lnSpc>
                  <a:spcPts val="2372"/>
                </a:lnSpc>
              </a:pPr>
              <a:endParaRPr/>
            </a:p>
          </p:txBody>
        </p:sp>
      </p:grpSp>
      <p:grpSp>
        <p:nvGrpSpPr>
          <p:cNvPr id="11" name="Group 11"/>
          <p:cNvGrpSpPr/>
          <p:nvPr/>
        </p:nvGrpSpPr>
        <p:grpSpPr>
          <a:xfrm>
            <a:off x="7635553" y="6770716"/>
            <a:ext cx="1773242" cy="177324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C821"/>
            </a:solidFill>
          </p:spPr>
          <p:txBody>
            <a:bodyPr/>
            <a:lstStyle/>
            <a:p>
              <a:endParaRPr lang="en-US"/>
            </a:p>
          </p:txBody>
        </p:sp>
        <p:sp>
          <p:nvSpPr>
            <p:cNvPr id="13" name="TextBox 13"/>
            <p:cNvSpPr txBox="1"/>
            <p:nvPr/>
          </p:nvSpPr>
          <p:spPr>
            <a:xfrm>
              <a:off x="76200" y="85725"/>
              <a:ext cx="660400" cy="650875"/>
            </a:xfrm>
            <a:prstGeom prst="rect">
              <a:avLst/>
            </a:prstGeom>
          </p:spPr>
          <p:txBody>
            <a:bodyPr lIns="50800" tIns="50800" rIns="50800" bIns="50800" rtlCol="0" anchor="ctr"/>
            <a:lstStyle/>
            <a:p>
              <a:pPr algn="ctr">
                <a:lnSpc>
                  <a:spcPts val="2372"/>
                </a:lnSpc>
              </a:pPr>
              <a:endParaRPr/>
            </a:p>
          </p:txBody>
        </p:sp>
      </p:grpSp>
      <p:sp>
        <p:nvSpPr>
          <p:cNvPr id="14" name="Freeform 14"/>
          <p:cNvSpPr/>
          <p:nvPr/>
        </p:nvSpPr>
        <p:spPr>
          <a:xfrm>
            <a:off x="16345898" y="351525"/>
            <a:ext cx="1826803" cy="1826803"/>
          </a:xfrm>
          <a:custGeom>
            <a:avLst/>
            <a:gdLst/>
            <a:ahLst/>
            <a:cxnLst/>
            <a:rect l="l" t="t" r="r" b="b"/>
            <a:pathLst>
              <a:path w="1826803" h="1826803">
                <a:moveTo>
                  <a:pt x="0" y="0"/>
                </a:moveTo>
                <a:lnTo>
                  <a:pt x="1826804" y="0"/>
                </a:lnTo>
                <a:lnTo>
                  <a:pt x="1826804" y="1826803"/>
                </a:lnTo>
                <a:lnTo>
                  <a:pt x="0" y="1826803"/>
                </a:lnTo>
                <a:lnTo>
                  <a:pt x="0" y="0"/>
                </a:lnTo>
                <a:close/>
              </a:path>
            </a:pathLst>
          </a:custGeom>
          <a:blipFill>
            <a:blip r:embed="rId2"/>
            <a:stretch>
              <a:fillRect/>
            </a:stretch>
          </a:blipFill>
        </p:spPr>
        <p:txBody>
          <a:bodyPr/>
          <a:lstStyle/>
          <a:p>
            <a:endParaRPr lang="en-US"/>
          </a:p>
        </p:txBody>
      </p:sp>
      <p:sp>
        <p:nvSpPr>
          <p:cNvPr id="15" name="Freeform 15"/>
          <p:cNvSpPr/>
          <p:nvPr/>
        </p:nvSpPr>
        <p:spPr>
          <a:xfrm>
            <a:off x="7997959" y="2052182"/>
            <a:ext cx="1154962" cy="1154962"/>
          </a:xfrm>
          <a:custGeom>
            <a:avLst/>
            <a:gdLst/>
            <a:ahLst/>
            <a:cxnLst/>
            <a:rect l="l" t="t" r="r" b="b"/>
            <a:pathLst>
              <a:path w="1154962" h="1154962">
                <a:moveTo>
                  <a:pt x="0" y="0"/>
                </a:moveTo>
                <a:lnTo>
                  <a:pt x="1154962" y="0"/>
                </a:lnTo>
                <a:lnTo>
                  <a:pt x="1154962" y="1154961"/>
                </a:lnTo>
                <a:lnTo>
                  <a:pt x="0" y="115496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rot="-3082180">
            <a:off x="8421227" y="4725163"/>
            <a:ext cx="1601290" cy="836674"/>
          </a:xfrm>
          <a:custGeom>
            <a:avLst/>
            <a:gdLst/>
            <a:ahLst/>
            <a:cxnLst/>
            <a:rect l="l" t="t" r="r" b="b"/>
            <a:pathLst>
              <a:path w="1601290" h="836674">
                <a:moveTo>
                  <a:pt x="0" y="0"/>
                </a:moveTo>
                <a:lnTo>
                  <a:pt x="1601290" y="0"/>
                </a:lnTo>
                <a:lnTo>
                  <a:pt x="1601290" y="836674"/>
                </a:lnTo>
                <a:lnTo>
                  <a:pt x="0" y="836674"/>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17" name="Freeform 17"/>
          <p:cNvSpPr/>
          <p:nvPr/>
        </p:nvSpPr>
        <p:spPr>
          <a:xfrm>
            <a:off x="7915080" y="7077871"/>
            <a:ext cx="1320721" cy="1318319"/>
          </a:xfrm>
          <a:custGeom>
            <a:avLst/>
            <a:gdLst/>
            <a:ahLst/>
            <a:cxnLst/>
            <a:rect l="l" t="t" r="r" b="b"/>
            <a:pathLst>
              <a:path w="1320721" h="1318319">
                <a:moveTo>
                  <a:pt x="0" y="0"/>
                </a:moveTo>
                <a:lnTo>
                  <a:pt x="1320720" y="0"/>
                </a:lnTo>
                <a:lnTo>
                  <a:pt x="1320720" y="1318319"/>
                </a:lnTo>
                <a:lnTo>
                  <a:pt x="0" y="131831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18"/>
          <p:cNvSpPr txBox="1"/>
          <p:nvPr/>
        </p:nvSpPr>
        <p:spPr>
          <a:xfrm>
            <a:off x="1449638" y="3644043"/>
            <a:ext cx="4374036" cy="1971421"/>
          </a:xfrm>
          <a:prstGeom prst="rect">
            <a:avLst/>
          </a:prstGeom>
        </p:spPr>
        <p:txBody>
          <a:bodyPr lIns="0" tIns="0" rIns="0" bIns="0" rtlCol="0" anchor="t">
            <a:spAutoFit/>
          </a:bodyPr>
          <a:lstStyle/>
          <a:p>
            <a:pPr algn="l">
              <a:lnSpc>
                <a:spcPts val="7231"/>
              </a:lnSpc>
            </a:pPr>
            <a:r>
              <a:rPr lang="en-US" sz="6399" b="1" spc="307">
                <a:solidFill>
                  <a:srgbClr val="F8FCFF"/>
                </a:solidFill>
                <a:latin typeface="Impact"/>
                <a:ea typeface="Impact"/>
                <a:cs typeface="Impact"/>
                <a:sym typeface="Impact"/>
              </a:rPr>
              <a:t>COMMON ERRORS</a:t>
            </a:r>
          </a:p>
        </p:txBody>
      </p:sp>
      <p:sp>
        <p:nvSpPr>
          <p:cNvPr id="19" name="TextBox 19"/>
          <p:cNvSpPr txBox="1"/>
          <p:nvPr/>
        </p:nvSpPr>
        <p:spPr>
          <a:xfrm>
            <a:off x="1449638" y="5526665"/>
            <a:ext cx="5196120" cy="1073786"/>
          </a:xfrm>
          <a:prstGeom prst="rect">
            <a:avLst/>
          </a:prstGeom>
        </p:spPr>
        <p:txBody>
          <a:bodyPr lIns="0" tIns="0" rIns="0" bIns="0" rtlCol="0" anchor="t">
            <a:spAutoFit/>
          </a:bodyPr>
          <a:lstStyle/>
          <a:p>
            <a:pPr algn="l">
              <a:lnSpc>
                <a:spcPts val="4339"/>
              </a:lnSpc>
            </a:pPr>
            <a:r>
              <a:rPr lang="en-US" sz="3099" spc="49">
                <a:solidFill>
                  <a:srgbClr val="F8FCFF"/>
                </a:solidFill>
                <a:latin typeface="Lato"/>
                <a:ea typeface="Lato"/>
                <a:cs typeface="Lato"/>
                <a:sym typeface="Lato"/>
              </a:rPr>
              <a:t>Errors in thinking there’s a cause when not an impact</a:t>
            </a:r>
          </a:p>
        </p:txBody>
      </p:sp>
      <p:sp>
        <p:nvSpPr>
          <p:cNvPr id="20" name="TextBox 20"/>
          <p:cNvSpPr txBox="1"/>
          <p:nvPr/>
        </p:nvSpPr>
        <p:spPr>
          <a:xfrm>
            <a:off x="10048510" y="1823213"/>
            <a:ext cx="4779945" cy="1460500"/>
          </a:xfrm>
          <a:prstGeom prst="rect">
            <a:avLst/>
          </a:prstGeom>
        </p:spPr>
        <p:txBody>
          <a:bodyPr lIns="0" tIns="0" rIns="0" bIns="0" rtlCol="0" anchor="t">
            <a:spAutoFit/>
          </a:bodyPr>
          <a:lstStyle/>
          <a:p>
            <a:pPr algn="l">
              <a:lnSpc>
                <a:spcPts val="5599"/>
              </a:lnSpc>
            </a:pPr>
            <a:r>
              <a:rPr lang="en-US" sz="3999" b="1">
                <a:solidFill>
                  <a:srgbClr val="00172C"/>
                </a:solidFill>
                <a:latin typeface="Impact"/>
                <a:ea typeface="Impact"/>
                <a:cs typeface="Impact"/>
                <a:sym typeface="Impact"/>
              </a:rPr>
              <a:t>TRAFFIC VS. CONVERSION TO PURCHASE</a:t>
            </a:r>
          </a:p>
        </p:txBody>
      </p:sp>
      <p:sp>
        <p:nvSpPr>
          <p:cNvPr id="21" name="TextBox 21"/>
          <p:cNvSpPr txBox="1"/>
          <p:nvPr/>
        </p:nvSpPr>
        <p:spPr>
          <a:xfrm>
            <a:off x="10894811" y="4687120"/>
            <a:ext cx="4779945" cy="755650"/>
          </a:xfrm>
          <a:prstGeom prst="rect">
            <a:avLst/>
          </a:prstGeom>
        </p:spPr>
        <p:txBody>
          <a:bodyPr lIns="0" tIns="0" rIns="0" bIns="0" rtlCol="0" anchor="t">
            <a:spAutoFit/>
          </a:bodyPr>
          <a:lstStyle/>
          <a:p>
            <a:pPr algn="l">
              <a:lnSpc>
                <a:spcPts val="5599"/>
              </a:lnSpc>
            </a:pPr>
            <a:r>
              <a:rPr lang="en-US" sz="3999" b="1">
                <a:solidFill>
                  <a:srgbClr val="00172C"/>
                </a:solidFill>
                <a:latin typeface="Impact"/>
                <a:ea typeface="Impact"/>
                <a:cs typeface="Impact"/>
                <a:sym typeface="Impact"/>
              </a:rPr>
              <a:t>COUPON USAGE </a:t>
            </a:r>
          </a:p>
        </p:txBody>
      </p:sp>
      <p:sp>
        <p:nvSpPr>
          <p:cNvPr id="22" name="TextBox 22"/>
          <p:cNvSpPr txBox="1"/>
          <p:nvPr/>
        </p:nvSpPr>
        <p:spPr>
          <a:xfrm>
            <a:off x="10100574" y="7203312"/>
            <a:ext cx="4779945" cy="755650"/>
          </a:xfrm>
          <a:prstGeom prst="rect">
            <a:avLst/>
          </a:prstGeom>
        </p:spPr>
        <p:txBody>
          <a:bodyPr lIns="0" tIns="0" rIns="0" bIns="0" rtlCol="0" anchor="t">
            <a:spAutoFit/>
          </a:bodyPr>
          <a:lstStyle/>
          <a:p>
            <a:pPr algn="l">
              <a:lnSpc>
                <a:spcPts val="5599"/>
              </a:lnSpc>
            </a:pPr>
            <a:r>
              <a:rPr lang="en-US" sz="3999" b="1">
                <a:solidFill>
                  <a:srgbClr val="00172C"/>
                </a:solidFill>
                <a:latin typeface="Impact"/>
                <a:ea typeface="Impact"/>
                <a:cs typeface="Impact"/>
                <a:sym typeface="Impact"/>
              </a:rPr>
              <a:t>DISCOUNTS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grpSp>
        <p:nvGrpSpPr>
          <p:cNvPr id="2" name="Group 2"/>
          <p:cNvGrpSpPr/>
          <p:nvPr/>
        </p:nvGrpSpPr>
        <p:grpSpPr>
          <a:xfrm>
            <a:off x="-371727" y="-2057400"/>
            <a:ext cx="19348549" cy="3086100"/>
            <a:chOff x="0" y="0"/>
            <a:chExt cx="5095914" cy="812800"/>
          </a:xfrm>
        </p:grpSpPr>
        <p:sp>
          <p:nvSpPr>
            <p:cNvPr id="3" name="Freeform 3"/>
            <p:cNvSpPr/>
            <p:nvPr/>
          </p:nvSpPr>
          <p:spPr>
            <a:xfrm>
              <a:off x="0" y="0"/>
              <a:ext cx="5095914" cy="812800"/>
            </a:xfrm>
            <a:custGeom>
              <a:avLst/>
              <a:gdLst/>
              <a:ahLst/>
              <a:cxnLst/>
              <a:rect l="l" t="t" r="r" b="b"/>
              <a:pathLst>
                <a:path w="5095914" h="812800">
                  <a:moveTo>
                    <a:pt x="0" y="0"/>
                  </a:moveTo>
                  <a:lnTo>
                    <a:pt x="5095914" y="0"/>
                  </a:lnTo>
                  <a:lnTo>
                    <a:pt x="5095914" y="812800"/>
                  </a:lnTo>
                  <a:lnTo>
                    <a:pt x="0" y="812800"/>
                  </a:lnTo>
                  <a:close/>
                </a:path>
              </a:pathLst>
            </a:custGeom>
            <a:solidFill>
              <a:srgbClr val="D8C821"/>
            </a:solidFill>
          </p:spPr>
          <p:txBody>
            <a:bodyPr/>
            <a:lstStyle/>
            <a:p>
              <a:endParaRPr lang="en-US"/>
            </a:p>
          </p:txBody>
        </p:sp>
        <p:sp>
          <p:nvSpPr>
            <p:cNvPr id="4" name="TextBox 4"/>
            <p:cNvSpPr txBox="1"/>
            <p:nvPr/>
          </p:nvSpPr>
          <p:spPr>
            <a:xfrm>
              <a:off x="0" y="9525"/>
              <a:ext cx="5095914" cy="803275"/>
            </a:xfrm>
            <a:prstGeom prst="rect">
              <a:avLst/>
            </a:prstGeom>
          </p:spPr>
          <p:txBody>
            <a:bodyPr lIns="50800" tIns="50800" rIns="50800" bIns="50800" rtlCol="0" anchor="ctr"/>
            <a:lstStyle/>
            <a:p>
              <a:pPr algn="ctr">
                <a:lnSpc>
                  <a:spcPts val="2372"/>
                </a:lnSpc>
              </a:pPr>
              <a:endParaRPr/>
            </a:p>
          </p:txBody>
        </p:sp>
      </p:grpSp>
      <p:sp>
        <p:nvSpPr>
          <p:cNvPr id="5" name="TextBox 5"/>
          <p:cNvSpPr txBox="1"/>
          <p:nvPr/>
        </p:nvSpPr>
        <p:spPr>
          <a:xfrm>
            <a:off x="5874730" y="4229100"/>
            <a:ext cx="6538540" cy="1449115"/>
          </a:xfrm>
          <a:prstGeom prst="rect">
            <a:avLst/>
          </a:prstGeom>
        </p:spPr>
        <p:txBody>
          <a:bodyPr wrap="square" lIns="0" tIns="0" rIns="0" bIns="0" rtlCol="0" anchor="t">
            <a:spAutoFit/>
          </a:bodyPr>
          <a:lstStyle/>
          <a:p>
            <a:pPr algn="ctr">
              <a:lnSpc>
                <a:spcPts val="11299"/>
              </a:lnSpc>
              <a:spcBef>
                <a:spcPct val="0"/>
              </a:spcBef>
            </a:pPr>
            <a:r>
              <a:rPr lang="en-US" sz="9999" spc="159" dirty="0">
                <a:solidFill>
                  <a:srgbClr val="046B5A"/>
                </a:solidFill>
                <a:latin typeface="Impact"/>
                <a:ea typeface="Impact"/>
                <a:cs typeface="Impact"/>
                <a:sym typeface="Impact"/>
              </a:rPr>
              <a:t>QUESTIONS?</a:t>
            </a:r>
          </a:p>
        </p:txBody>
      </p:sp>
      <p:grpSp>
        <p:nvGrpSpPr>
          <p:cNvPr id="6" name="Group 6"/>
          <p:cNvGrpSpPr/>
          <p:nvPr/>
        </p:nvGrpSpPr>
        <p:grpSpPr>
          <a:xfrm>
            <a:off x="-530274" y="9255125"/>
            <a:ext cx="19348549" cy="3086100"/>
            <a:chOff x="0" y="0"/>
            <a:chExt cx="5095914" cy="812800"/>
          </a:xfrm>
        </p:grpSpPr>
        <p:sp>
          <p:nvSpPr>
            <p:cNvPr id="7" name="Freeform 7"/>
            <p:cNvSpPr/>
            <p:nvPr/>
          </p:nvSpPr>
          <p:spPr>
            <a:xfrm>
              <a:off x="0" y="0"/>
              <a:ext cx="5095914" cy="812800"/>
            </a:xfrm>
            <a:custGeom>
              <a:avLst/>
              <a:gdLst/>
              <a:ahLst/>
              <a:cxnLst/>
              <a:rect l="l" t="t" r="r" b="b"/>
              <a:pathLst>
                <a:path w="5095914" h="812800">
                  <a:moveTo>
                    <a:pt x="0" y="0"/>
                  </a:moveTo>
                  <a:lnTo>
                    <a:pt x="5095914" y="0"/>
                  </a:lnTo>
                  <a:lnTo>
                    <a:pt x="5095914" y="812800"/>
                  </a:lnTo>
                  <a:lnTo>
                    <a:pt x="0" y="812800"/>
                  </a:lnTo>
                  <a:close/>
                </a:path>
              </a:pathLst>
            </a:custGeom>
            <a:solidFill>
              <a:srgbClr val="D8C821"/>
            </a:solidFill>
          </p:spPr>
          <p:txBody>
            <a:bodyPr/>
            <a:lstStyle/>
            <a:p>
              <a:endParaRPr lang="en-US"/>
            </a:p>
          </p:txBody>
        </p:sp>
        <p:sp>
          <p:nvSpPr>
            <p:cNvPr id="8" name="TextBox 8"/>
            <p:cNvSpPr txBox="1"/>
            <p:nvPr/>
          </p:nvSpPr>
          <p:spPr>
            <a:xfrm>
              <a:off x="0" y="9525"/>
              <a:ext cx="5095914" cy="803275"/>
            </a:xfrm>
            <a:prstGeom prst="rect">
              <a:avLst/>
            </a:prstGeom>
          </p:spPr>
          <p:txBody>
            <a:bodyPr lIns="50800" tIns="50800" rIns="50800" bIns="50800" rtlCol="0" anchor="ctr"/>
            <a:lstStyle/>
            <a:p>
              <a:pPr algn="ctr">
                <a:lnSpc>
                  <a:spcPts val="2372"/>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779</Words>
  <Application>Microsoft Macintosh PowerPoint</Application>
  <PresentationFormat>Custom</PresentationFormat>
  <Paragraphs>81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Lato</vt:lpstr>
      <vt:lpstr>Impact</vt:lpstr>
      <vt:lpstr>Lato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RATE ANALYSIS</dc:title>
  <cp:lastModifiedBy>Jared Waters</cp:lastModifiedBy>
  <cp:revision>2</cp:revision>
  <dcterms:created xsi:type="dcterms:W3CDTF">2006-08-16T00:00:00Z</dcterms:created>
  <dcterms:modified xsi:type="dcterms:W3CDTF">2026-05-08T16:04:33Z</dcterms:modified>
  <dc:identifier>DAHJFVWoos4</dc:identifier>
</cp:coreProperties>
</file>