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0"/>
  </p:notesMasterIdLst>
  <p:handoutMasterIdLst>
    <p:handoutMasterId r:id="rId11"/>
  </p:handoutMasterIdLst>
  <p:sldIdLst>
    <p:sldId id="256" r:id="rId2"/>
    <p:sldId id="257" r:id="rId3"/>
    <p:sldId id="258" r:id="rId4"/>
    <p:sldId id="259" r:id="rId5"/>
    <p:sldId id="263" r:id="rId6"/>
    <p:sldId id="260" r:id="rId7"/>
    <p:sldId id="261" r:id="rId8"/>
    <p:sldId id="262" r:id="rId9"/>
  </p:sldIdLst>
  <p:sldSz cx="18288000" cy="10287000"/>
  <p:notesSz cx="6858000" cy="9144000"/>
  <p:embeddedFontLst>
    <p:embeddedFont>
      <p:font typeface="Aileron Heavy" panose="020B0604020202020204" charset="0"/>
      <p:regular r:id="rId12"/>
      <p:bold r:id="rId13"/>
    </p:embeddedFont>
    <p:embeddedFont>
      <p:font typeface="Aileron Heavy Bold" panose="020B0604020202020204" charset="0"/>
      <p:regular r:id="rId14"/>
      <p:bold r:id="rId15"/>
    </p:embeddedFont>
    <p:embeddedFont>
      <p:font typeface="Aileron Regular" panose="020B0604020202020204" charset="0"/>
      <p:regular r:id="rId16"/>
    </p:embeddedFont>
    <p:embeddedFont>
      <p:font typeface="Alegreya SC" panose="020B0604020202020204" charset="0"/>
      <p:regular r:id="rId17"/>
    </p:embeddedFont>
    <p:embeddedFont>
      <p:font typeface="Alegreya SC Bold" panose="020B0604020202020204" charset="0"/>
      <p:regular r:id="rId18"/>
      <p:bold r:id="rId19"/>
    </p:embeddedFont>
    <p:embeddedFont>
      <p:font typeface="Arimo" panose="020B0604020202020204" charset="0"/>
      <p:regular r:id="rId20"/>
    </p:embeddedFont>
    <p:embeddedFont>
      <p:font typeface="Book Antiqua" panose="02040602050305030304" pitchFamily="18" charset="0"/>
      <p:regular r:id="rId21"/>
      <p:bold r:id="rId22"/>
      <p:italic r:id="rId23"/>
      <p:boldItalic r:id="rId24"/>
    </p:embeddedFont>
    <p:embeddedFont>
      <p:font typeface="Calibri" panose="020F0502020204030204" pitchFamily="34" charset="0"/>
      <p:regular r:id="rId25"/>
      <p:bold r:id="rId26"/>
      <p:italic r:id="rId27"/>
      <p:boldItalic r:id="rId28"/>
    </p:embeddedFont>
    <p:embeddedFont>
      <p:font typeface="Kollektif" panose="020B0604020202020204" charset="0"/>
      <p:regular r:id="rId29"/>
    </p:embeddedFont>
    <p:embeddedFont>
      <p:font typeface="Kollektif Bold" panose="020B0604020202020204" charset="0"/>
      <p:regular r:id="rId30"/>
      <p:bold r:id="rId31"/>
    </p:embeddedFont>
    <p:embeddedFont>
      <p:font typeface="Palace Script MT" panose="030303020206070C0B05" pitchFamily="66" charset="0"/>
      <p: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2954"/>
    <a:srgbClr val="99B951"/>
    <a:srgbClr val="F1EF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5687" autoAdjust="0"/>
  </p:normalViewPr>
  <p:slideViewPr>
    <p:cSldViewPr>
      <p:cViewPr varScale="1">
        <p:scale>
          <a:sx n="52" d="100"/>
          <a:sy n="52" d="100"/>
        </p:scale>
        <p:origin x="850"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1632" y="-52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font" Target="fonts/font10.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24" Type="http://schemas.openxmlformats.org/officeDocument/2006/relationships/font" Target="fonts/font13.fntdata"/><Relationship Id="rId32" Type="http://schemas.openxmlformats.org/officeDocument/2006/relationships/font" Target="fonts/font21.fntdata"/><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font" Target="fonts/font17.fntdata"/><Relationship Id="rId36" Type="http://schemas.openxmlformats.org/officeDocument/2006/relationships/tableStyles" Target="tableStyles.xml"/><Relationship Id="rId10" Type="http://schemas.openxmlformats.org/officeDocument/2006/relationships/notesMaster" Target="notesMasters/notesMaster1.xml"/><Relationship Id="rId19" Type="http://schemas.openxmlformats.org/officeDocument/2006/relationships/font" Target="fonts/font8.fntdata"/><Relationship Id="rId31"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font" Target="fonts/font16.fntdata"/><Relationship Id="rId30" Type="http://schemas.openxmlformats.org/officeDocument/2006/relationships/font" Target="fonts/font19.fntdata"/><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7AE6FF-265F-436E-A988-C0003D284F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45FAAFE-BA26-4DD4-93A8-20214478B8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7D2647-22D3-4002-8FB6-29D21EE4AE87}" type="datetimeFigureOut">
              <a:rPr lang="en-US" smtClean="0"/>
              <a:t>6/9/2021</a:t>
            </a:fld>
            <a:endParaRPr lang="en-US"/>
          </a:p>
        </p:txBody>
      </p:sp>
      <p:sp>
        <p:nvSpPr>
          <p:cNvPr id="4" name="Footer Placeholder 3">
            <a:extLst>
              <a:ext uri="{FF2B5EF4-FFF2-40B4-BE49-F238E27FC236}">
                <a16:creationId xmlns:a16="http://schemas.microsoft.com/office/drawing/2014/main" id="{DA174F47-6C69-4A38-BC16-0D6D8D0FEE6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6C9C9A6-5EFE-4623-A321-987495B40F8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513E2F-BB28-42D4-9897-5A44B3200AA4}" type="slidenum">
              <a:rPr lang="en-US" smtClean="0"/>
              <a:t>‹#›</a:t>
            </a:fld>
            <a:endParaRPr lang="en-US"/>
          </a:p>
        </p:txBody>
      </p:sp>
    </p:spTree>
    <p:extLst>
      <p:ext uri="{BB962C8B-B14F-4D97-AF65-F5344CB8AC3E}">
        <p14:creationId xmlns:p14="http://schemas.microsoft.com/office/powerpoint/2010/main" val="29106285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3A9FBB-8921-4B46-8AE8-1FA5244E1E53}" type="datetimeFigureOut">
              <a:rPr lang="en-US" smtClean="0"/>
              <a:t>6/9/2021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D5EEAE-14AC-4FB8-8127-DAFB82DC13C1}" type="slidenum">
              <a:rPr lang="en-US" smtClean="0"/>
              <a:t>‹#›</a:t>
            </a:fld>
            <a:endParaRPr lang="en-US"/>
          </a:p>
        </p:txBody>
      </p:sp>
    </p:spTree>
    <p:extLst>
      <p:ext uri="{BB962C8B-B14F-4D97-AF65-F5344CB8AC3E}">
        <p14:creationId xmlns:p14="http://schemas.microsoft.com/office/powerpoint/2010/main" val="969193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D5EEAE-14AC-4FB8-8127-DAFB82DC13C1}" type="slidenum">
              <a:rPr lang="en-US" smtClean="0"/>
              <a:t>1</a:t>
            </a:fld>
            <a:endParaRPr lang="en-US"/>
          </a:p>
        </p:txBody>
      </p:sp>
    </p:spTree>
    <p:extLst>
      <p:ext uri="{BB962C8B-B14F-4D97-AF65-F5344CB8AC3E}">
        <p14:creationId xmlns:p14="http://schemas.microsoft.com/office/powerpoint/2010/main" val="3692495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D5EEAE-14AC-4FB8-8127-DAFB82DC13C1}" type="slidenum">
              <a:rPr lang="en-US" smtClean="0"/>
              <a:t>2</a:t>
            </a:fld>
            <a:endParaRPr lang="en-US"/>
          </a:p>
        </p:txBody>
      </p:sp>
    </p:spTree>
    <p:extLst>
      <p:ext uri="{BB962C8B-B14F-4D97-AF65-F5344CB8AC3E}">
        <p14:creationId xmlns:p14="http://schemas.microsoft.com/office/powerpoint/2010/main" val="1037538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Book Antiqua" panose="0204060205030503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9D5EEAE-14AC-4FB8-8127-DAFB82DC13C1}" type="slidenum">
              <a:rPr lang="en-US" smtClean="0"/>
              <a:t>3</a:t>
            </a:fld>
            <a:endParaRPr lang="en-US"/>
          </a:p>
        </p:txBody>
      </p:sp>
    </p:spTree>
    <p:extLst>
      <p:ext uri="{BB962C8B-B14F-4D97-AF65-F5344CB8AC3E}">
        <p14:creationId xmlns:p14="http://schemas.microsoft.com/office/powerpoint/2010/main" val="2541912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D5EEAE-14AC-4FB8-8127-DAFB82DC13C1}" type="slidenum">
              <a:rPr lang="en-US" smtClean="0"/>
              <a:t>4</a:t>
            </a:fld>
            <a:endParaRPr lang="en-US"/>
          </a:p>
        </p:txBody>
      </p:sp>
    </p:spTree>
    <p:extLst>
      <p:ext uri="{BB962C8B-B14F-4D97-AF65-F5344CB8AC3E}">
        <p14:creationId xmlns:p14="http://schemas.microsoft.com/office/powerpoint/2010/main" val="328450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D5EEAE-14AC-4FB8-8127-DAFB82DC13C1}" type="slidenum">
              <a:rPr lang="en-US" smtClean="0"/>
              <a:t>5</a:t>
            </a:fld>
            <a:endParaRPr lang="en-US"/>
          </a:p>
        </p:txBody>
      </p:sp>
    </p:spTree>
    <p:extLst>
      <p:ext uri="{BB962C8B-B14F-4D97-AF65-F5344CB8AC3E}">
        <p14:creationId xmlns:p14="http://schemas.microsoft.com/office/powerpoint/2010/main" val="2501453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panose="05000000000000000000" pitchFamily="2" charset="2"/>
              <a:buChar char=""/>
            </a:pP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solidFill>
                  <a:srgbClr val="FF0000"/>
                </a:solidFill>
                <a:effectLst/>
                <a:highlight>
                  <a:srgbClr val="FFFF00"/>
                </a:highlight>
                <a:latin typeface="Book Antiqua" panose="02040602050305030304" pitchFamily="18" charset="0"/>
                <a:ea typeface="Calibri" panose="020F0502020204030204" pitchFamily="34" charset="0"/>
                <a:cs typeface="Times New Roman" panose="02020603050405020304" pitchFamily="18" charset="0"/>
              </a:rPr>
              <a:t> </a:t>
            </a:r>
            <a:endParaRPr lang="en-US" sz="12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9D5EEAE-14AC-4FB8-8127-DAFB82DC13C1}" type="slidenum">
              <a:rPr lang="en-US" smtClean="0"/>
              <a:t>6</a:t>
            </a:fld>
            <a:endParaRPr lang="en-US" dirty="0"/>
          </a:p>
        </p:txBody>
      </p:sp>
    </p:spTree>
    <p:extLst>
      <p:ext uri="{BB962C8B-B14F-4D97-AF65-F5344CB8AC3E}">
        <p14:creationId xmlns:p14="http://schemas.microsoft.com/office/powerpoint/2010/main" val="1478627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D5EEAE-14AC-4FB8-8127-DAFB82DC13C1}" type="slidenum">
              <a:rPr lang="en-US" smtClean="0"/>
              <a:t>7</a:t>
            </a:fld>
            <a:endParaRPr lang="en-US"/>
          </a:p>
        </p:txBody>
      </p:sp>
    </p:spTree>
    <p:extLst>
      <p:ext uri="{BB962C8B-B14F-4D97-AF65-F5344CB8AC3E}">
        <p14:creationId xmlns:p14="http://schemas.microsoft.com/office/powerpoint/2010/main" val="1178570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D5EEAE-14AC-4FB8-8127-DAFB82DC13C1}" type="slidenum">
              <a:rPr lang="en-US" smtClean="0"/>
              <a:t>8</a:t>
            </a:fld>
            <a:endParaRPr lang="en-US"/>
          </a:p>
        </p:txBody>
      </p:sp>
    </p:spTree>
    <p:extLst>
      <p:ext uri="{BB962C8B-B14F-4D97-AF65-F5344CB8AC3E}">
        <p14:creationId xmlns:p14="http://schemas.microsoft.com/office/powerpoint/2010/main" val="3144997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11.pn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4.xml"/><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png"/><Relationship Id="rId1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4" name="Group 4"/>
          <p:cNvGrpSpPr/>
          <p:nvPr/>
        </p:nvGrpSpPr>
        <p:grpSpPr>
          <a:xfrm rot="16200000">
            <a:off x="3179103" y="-3189436"/>
            <a:ext cx="10482443" cy="16898708"/>
            <a:chOff x="0" y="0"/>
            <a:chExt cx="35276568" cy="14093347"/>
          </a:xfrm>
        </p:grpSpPr>
        <p:sp>
          <p:nvSpPr>
            <p:cNvPr id="5" name="Freeform 5"/>
            <p:cNvSpPr/>
            <p:nvPr/>
          </p:nvSpPr>
          <p:spPr>
            <a:xfrm>
              <a:off x="0" y="0"/>
              <a:ext cx="35276569" cy="14093346"/>
            </a:xfrm>
            <a:prstGeom prst="rect">
              <a:avLst/>
            </a:prstGeom>
            <a:solidFill>
              <a:srgbClr val="F1EFE1"/>
            </a:solidFill>
          </p:spPr>
        </p:sp>
      </p:grpSp>
      <p:pic>
        <p:nvPicPr>
          <p:cNvPr id="3" name="Picture 3"/>
          <p:cNvPicPr>
            <a:picLocks noChangeAspect="1"/>
          </p:cNvPicPr>
          <p:nvPr/>
        </p:nvPicPr>
        <p:blipFill>
          <a:blip r:embed="rId3"/>
          <a:srcRect/>
          <a:stretch>
            <a:fillRect/>
          </a:stretch>
        </p:blipFill>
        <p:spPr>
          <a:xfrm>
            <a:off x="9153939" y="43544"/>
            <a:ext cx="9144571" cy="6395356"/>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0" y="7065308"/>
            <a:ext cx="3505200" cy="3380579"/>
          </a:xfrm>
          <a:prstGeom prst="rect">
            <a:avLst/>
          </a:prstGeom>
        </p:spPr>
      </p:pic>
      <p:pic>
        <p:nvPicPr>
          <p:cNvPr id="8" name="Picture 8"/>
          <p:cNvPicPr>
            <a:picLocks noChangeAspect="1"/>
          </p:cNvPicPr>
          <p:nvPr/>
        </p:nvPicPr>
        <p:blipFill>
          <a:blip r:embed="rId6"/>
          <a:srcRect/>
          <a:stretch>
            <a:fillRect/>
          </a:stretch>
        </p:blipFill>
        <p:spPr>
          <a:xfrm>
            <a:off x="314060" y="274414"/>
            <a:ext cx="2877079" cy="2309655"/>
          </a:xfrm>
          <a:prstGeom prst="rect">
            <a:avLst/>
          </a:prstGeom>
        </p:spPr>
      </p:pic>
      <p:sp>
        <p:nvSpPr>
          <p:cNvPr id="6" name="TextBox 6"/>
          <p:cNvSpPr txBox="1"/>
          <p:nvPr/>
        </p:nvSpPr>
        <p:spPr>
          <a:xfrm>
            <a:off x="4726989" y="4512048"/>
            <a:ext cx="9698376" cy="4245461"/>
          </a:xfrm>
          <a:prstGeom prst="rect">
            <a:avLst/>
          </a:prstGeom>
        </p:spPr>
        <p:txBody>
          <a:bodyPr lIns="0" tIns="0" rIns="0" bIns="0" rtlCol="0" anchor="t">
            <a:spAutoFit/>
          </a:bodyPr>
          <a:lstStyle/>
          <a:p>
            <a:pPr>
              <a:lnSpc>
                <a:spcPts val="9704"/>
              </a:lnSpc>
            </a:pPr>
            <a:endParaRPr dirty="0"/>
          </a:p>
          <a:p>
            <a:pPr>
              <a:lnSpc>
                <a:spcPts val="8549"/>
              </a:lnSpc>
            </a:pPr>
            <a:endParaRPr dirty="0"/>
          </a:p>
          <a:p>
            <a:pPr>
              <a:lnSpc>
                <a:spcPts val="7499"/>
              </a:lnSpc>
            </a:pPr>
            <a:r>
              <a:rPr lang="en-US" sz="7142" dirty="0">
                <a:solidFill>
                  <a:srgbClr val="192954"/>
                </a:solidFill>
                <a:latin typeface="Alegreya SC"/>
              </a:rPr>
              <a:t>Bullish About a New Tomorrow</a:t>
            </a:r>
            <a:r>
              <a:rPr lang="en-US" sz="7142" dirty="0">
                <a:solidFill>
                  <a:srgbClr val="192954"/>
                </a:solidFill>
                <a:latin typeface="Alegreya SC Bold"/>
              </a:rPr>
              <a:t> </a:t>
            </a:r>
          </a:p>
        </p:txBody>
      </p:sp>
      <p:pic>
        <p:nvPicPr>
          <p:cNvPr id="12" name="Picture 2">
            <a:extLst>
              <a:ext uri="{FF2B5EF4-FFF2-40B4-BE49-F238E27FC236}">
                <a16:creationId xmlns:a16="http://schemas.microsoft.com/office/drawing/2014/main" id="{94386A50-8931-4A95-9ABF-38E3147C7D7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a:off x="9010573" y="-52695"/>
            <a:ext cx="6636580" cy="663658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11136547" y="3265595"/>
            <a:ext cx="7151453" cy="7151453"/>
          </a:xfrm>
          <a:prstGeom prst="rect">
            <a:avLst/>
          </a:prstGeom>
        </p:spPr>
      </p:pic>
      <p:sp>
        <p:nvSpPr>
          <p:cNvPr id="9" name="TextBox 9"/>
          <p:cNvSpPr txBox="1"/>
          <p:nvPr/>
        </p:nvSpPr>
        <p:spPr>
          <a:xfrm>
            <a:off x="11813497" y="7350262"/>
            <a:ext cx="6269320" cy="3095625"/>
          </a:xfrm>
          <a:prstGeom prst="rect">
            <a:avLst/>
          </a:prstGeom>
        </p:spPr>
        <p:txBody>
          <a:bodyPr lIns="0" tIns="0" rIns="0" bIns="0" rtlCol="0" anchor="t">
            <a:spAutoFit/>
          </a:bodyPr>
          <a:lstStyle/>
          <a:p>
            <a:pPr algn="r">
              <a:lnSpc>
                <a:spcPts val="3499"/>
              </a:lnSpc>
            </a:pPr>
            <a:r>
              <a:rPr lang="en-US" sz="2499" spc="49" dirty="0">
                <a:solidFill>
                  <a:srgbClr val="F1EFE1"/>
                </a:solidFill>
                <a:latin typeface="Aileron Regular"/>
              </a:rPr>
              <a:t>June 10, 2021</a:t>
            </a:r>
          </a:p>
          <a:p>
            <a:pPr algn="r">
              <a:lnSpc>
                <a:spcPts val="3499"/>
              </a:lnSpc>
            </a:pPr>
            <a:r>
              <a:rPr lang="en-US" sz="2499" spc="49" dirty="0">
                <a:solidFill>
                  <a:srgbClr val="F1EFE1"/>
                </a:solidFill>
                <a:latin typeface="Aileron Regular"/>
              </a:rPr>
              <a:t> </a:t>
            </a:r>
          </a:p>
          <a:p>
            <a:pPr algn="r">
              <a:lnSpc>
                <a:spcPts val="3499"/>
              </a:lnSpc>
            </a:pPr>
            <a:r>
              <a:rPr lang="en-US" sz="2499" spc="49" dirty="0">
                <a:solidFill>
                  <a:srgbClr val="F1EFE1"/>
                </a:solidFill>
                <a:latin typeface="Aileron Regular"/>
              </a:rPr>
              <a:t>Anthony J. Romanello</a:t>
            </a:r>
          </a:p>
          <a:p>
            <a:pPr algn="r">
              <a:lnSpc>
                <a:spcPts val="3499"/>
              </a:lnSpc>
            </a:pPr>
            <a:endParaRPr lang="en-US" sz="2499" spc="49" dirty="0">
              <a:solidFill>
                <a:srgbClr val="F1EFE1"/>
              </a:solidFill>
              <a:latin typeface="Aileron Regular"/>
            </a:endParaRPr>
          </a:p>
          <a:p>
            <a:pPr algn="r">
              <a:lnSpc>
                <a:spcPts val="3499"/>
              </a:lnSpc>
            </a:pPr>
            <a:r>
              <a:rPr lang="en-US" sz="2499" spc="49" dirty="0">
                <a:solidFill>
                  <a:srgbClr val="F1EFE1"/>
                </a:solidFill>
                <a:latin typeface="Aileron Regular"/>
              </a:rPr>
              <a:t>Warren Whitney Leadership Network</a:t>
            </a:r>
          </a:p>
          <a:p>
            <a:pPr algn="r">
              <a:lnSpc>
                <a:spcPts val="3499"/>
              </a:lnSpc>
            </a:pPr>
            <a:endParaRPr lang="en-US" sz="2499" spc="49" dirty="0">
              <a:solidFill>
                <a:srgbClr val="F1EFE1"/>
              </a:solidFill>
              <a:latin typeface="Aileron Regular"/>
            </a:endParaRPr>
          </a:p>
          <a:p>
            <a:pPr marL="0" lvl="0" indent="0" algn="r">
              <a:lnSpc>
                <a:spcPts val="3499"/>
              </a:lnSpc>
              <a:spcBef>
                <a:spcPct val="0"/>
              </a:spcBef>
            </a:pPr>
            <a:endParaRPr lang="en-US" sz="2499" spc="49" dirty="0">
              <a:solidFill>
                <a:srgbClr val="F1EFE1"/>
              </a:solidFill>
              <a:latin typeface="Aileron Regular"/>
            </a:endParaRPr>
          </a:p>
        </p:txBody>
      </p:sp>
      <p:sp>
        <p:nvSpPr>
          <p:cNvPr id="10" name="TextBox 10"/>
          <p:cNvSpPr txBox="1"/>
          <p:nvPr/>
        </p:nvSpPr>
        <p:spPr>
          <a:xfrm>
            <a:off x="1826667" y="3780942"/>
            <a:ext cx="11348331" cy="4416594"/>
          </a:xfrm>
          <a:prstGeom prst="rect">
            <a:avLst/>
          </a:prstGeom>
        </p:spPr>
        <p:txBody>
          <a:bodyPr wrap="square" lIns="0" tIns="0" rIns="0" bIns="0" rtlCol="0" anchor="t">
            <a:spAutoFit/>
          </a:bodyPr>
          <a:lstStyle/>
          <a:p>
            <a:pPr algn="ctr">
              <a:lnSpc>
                <a:spcPts val="25200"/>
              </a:lnSpc>
            </a:pPr>
            <a:r>
              <a:rPr lang="en-US" sz="51800" dirty="0">
                <a:solidFill>
                  <a:srgbClr val="192954"/>
                </a:solidFill>
                <a:latin typeface="Palace Script MT" panose="030303020206070C0B05" pitchFamily="66" charset="0"/>
              </a:rPr>
              <a:t>H</a:t>
            </a:r>
            <a:r>
              <a:rPr lang="en-US" sz="37300" dirty="0">
                <a:solidFill>
                  <a:srgbClr val="192954"/>
                </a:solidFill>
                <a:latin typeface="Palace Script MT" panose="030303020206070C0B05" pitchFamily="66" charset="0"/>
              </a:rPr>
              <a:t>enrico: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EFE1"/>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66914" y="-55678"/>
            <a:ext cx="8997039" cy="8982644"/>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92954"/>
            </a:solidFill>
          </p:spPr>
        </p:sp>
      </p:grpSp>
      <p:grpSp>
        <p:nvGrpSpPr>
          <p:cNvPr id="4" name="Group 4"/>
          <p:cNvGrpSpPr/>
          <p:nvPr/>
        </p:nvGrpSpPr>
        <p:grpSpPr>
          <a:xfrm rot="-5400000">
            <a:off x="14076528" y="6075528"/>
            <a:ext cx="4214844" cy="4208100"/>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99B951"/>
            </a:solidFill>
          </p:spPr>
        </p:sp>
      </p:grpSp>
      <p:sp>
        <p:nvSpPr>
          <p:cNvPr id="6" name="AutoShape 6"/>
          <p:cNvSpPr/>
          <p:nvPr/>
        </p:nvSpPr>
        <p:spPr>
          <a:xfrm>
            <a:off x="1684976" y="8658293"/>
            <a:ext cx="14918048" cy="0"/>
          </a:xfrm>
          <a:prstGeom prst="line">
            <a:avLst/>
          </a:prstGeom>
          <a:ln w="9525" cap="rnd">
            <a:solidFill>
              <a:srgbClr val="000000"/>
            </a:solidFill>
            <a:prstDash val="solid"/>
            <a:headEnd type="none" w="sm" len="sm"/>
            <a:tailEnd type="none" w="sm" len="sm"/>
          </a:ln>
        </p:spPr>
      </p:sp>
      <p:pic>
        <p:nvPicPr>
          <p:cNvPr id="7" name="Picture 7"/>
          <p:cNvPicPr>
            <a:picLocks noChangeAspect="1"/>
          </p:cNvPicPr>
          <p:nvPr/>
        </p:nvPicPr>
        <p:blipFill>
          <a:blip r:embed="rId3"/>
          <a:srcRect l="13430" t="11043" r="34797" b="10064"/>
          <a:stretch>
            <a:fillRect/>
          </a:stretch>
        </p:blipFill>
        <p:spPr>
          <a:xfrm>
            <a:off x="7070732" y="3948951"/>
            <a:ext cx="4146537" cy="4246410"/>
          </a:xfrm>
          <a:prstGeom prst="rect">
            <a:avLst/>
          </a:prstGeom>
        </p:spPr>
      </p:pic>
      <p:pic>
        <p:nvPicPr>
          <p:cNvPr id="8" name="Picture 8"/>
          <p:cNvPicPr>
            <a:picLocks noChangeAspect="1"/>
          </p:cNvPicPr>
          <p:nvPr/>
        </p:nvPicPr>
        <p:blipFill>
          <a:blip r:embed="rId4"/>
          <a:srcRect l="19013" t="20100" r="20318" b="26309"/>
          <a:stretch>
            <a:fillRect/>
          </a:stretch>
        </p:blipFill>
        <p:spPr>
          <a:xfrm>
            <a:off x="2308400" y="3948951"/>
            <a:ext cx="4246410" cy="4246410"/>
          </a:xfrm>
          <a:prstGeom prst="rect">
            <a:avLst/>
          </a:prstGeom>
        </p:spPr>
      </p:pic>
      <p:sp>
        <p:nvSpPr>
          <p:cNvPr id="9" name="TextBox 9"/>
          <p:cNvSpPr txBox="1"/>
          <p:nvPr/>
        </p:nvSpPr>
        <p:spPr>
          <a:xfrm>
            <a:off x="11794323" y="3825126"/>
            <a:ext cx="4571153" cy="4370235"/>
          </a:xfrm>
          <a:prstGeom prst="rect">
            <a:avLst/>
          </a:prstGeom>
        </p:spPr>
        <p:txBody>
          <a:bodyPr lIns="0" tIns="0" rIns="0" bIns="0" rtlCol="0" anchor="t">
            <a:spAutoFit/>
          </a:bodyPr>
          <a:lstStyle/>
          <a:p>
            <a:pPr algn="just">
              <a:lnSpc>
                <a:spcPts val="4406"/>
              </a:lnSpc>
            </a:pPr>
            <a:r>
              <a:rPr lang="en-US" sz="3147" spc="31" dirty="0">
                <a:solidFill>
                  <a:srgbClr val="192954"/>
                </a:solidFill>
                <a:latin typeface="Kollektif"/>
              </a:rPr>
              <a:t>My Job Description: </a:t>
            </a:r>
          </a:p>
          <a:p>
            <a:pPr algn="just">
              <a:lnSpc>
                <a:spcPts val="1823"/>
              </a:lnSpc>
            </a:pPr>
            <a:endParaRPr lang="en-US" sz="3147" spc="31" dirty="0">
              <a:solidFill>
                <a:srgbClr val="192954"/>
              </a:solidFill>
              <a:latin typeface="Kollektif"/>
            </a:endParaRPr>
          </a:p>
          <a:p>
            <a:pPr marL="538986" lvl="1" indent="-269493" algn="just">
              <a:lnSpc>
                <a:spcPts val="3495"/>
              </a:lnSpc>
              <a:buFont typeface="Arial"/>
              <a:buChar char="•"/>
            </a:pPr>
            <a:r>
              <a:rPr lang="en-US" sz="2496" spc="24" dirty="0">
                <a:solidFill>
                  <a:srgbClr val="192954"/>
                </a:solidFill>
                <a:latin typeface="Aileron Regular"/>
              </a:rPr>
              <a:t>Salesperson</a:t>
            </a:r>
          </a:p>
          <a:p>
            <a:pPr marL="538986" lvl="1" indent="-269493" algn="just">
              <a:lnSpc>
                <a:spcPts val="3495"/>
              </a:lnSpc>
              <a:buFont typeface="Arial"/>
              <a:buChar char="•"/>
            </a:pPr>
            <a:r>
              <a:rPr lang="en-US" sz="2496" spc="24" dirty="0">
                <a:solidFill>
                  <a:srgbClr val="192954"/>
                </a:solidFill>
                <a:latin typeface="Aileron Regular"/>
              </a:rPr>
              <a:t>Cheerleader</a:t>
            </a:r>
          </a:p>
          <a:p>
            <a:pPr marL="538986" lvl="1" indent="-269493" algn="just">
              <a:lnSpc>
                <a:spcPts val="3495"/>
              </a:lnSpc>
              <a:buFont typeface="Arial"/>
              <a:buChar char="•"/>
            </a:pPr>
            <a:r>
              <a:rPr lang="en-US" sz="2496" spc="24" dirty="0">
                <a:solidFill>
                  <a:srgbClr val="192954"/>
                </a:solidFill>
                <a:latin typeface="Aileron Regular"/>
              </a:rPr>
              <a:t>Marriage Counselor</a:t>
            </a:r>
          </a:p>
          <a:p>
            <a:pPr marL="538986" lvl="1" indent="-269493" algn="just">
              <a:lnSpc>
                <a:spcPts val="3495"/>
              </a:lnSpc>
              <a:buFont typeface="Arial"/>
              <a:buChar char="•"/>
            </a:pPr>
            <a:r>
              <a:rPr lang="en-US" sz="2496" spc="24" dirty="0">
                <a:solidFill>
                  <a:srgbClr val="192954"/>
                </a:solidFill>
                <a:latin typeface="Aileron Regular"/>
              </a:rPr>
              <a:t>Convener</a:t>
            </a:r>
          </a:p>
          <a:p>
            <a:pPr marL="538986" lvl="1" indent="-269493" algn="just">
              <a:lnSpc>
                <a:spcPts val="3495"/>
              </a:lnSpc>
              <a:buFont typeface="Arial"/>
              <a:buChar char="•"/>
            </a:pPr>
            <a:r>
              <a:rPr lang="en-US" sz="2496" spc="24" dirty="0">
                <a:solidFill>
                  <a:srgbClr val="192954"/>
                </a:solidFill>
                <a:latin typeface="Aileron Regular"/>
              </a:rPr>
              <a:t>Possibility Awakener </a:t>
            </a:r>
          </a:p>
          <a:p>
            <a:pPr marL="538986" lvl="1" indent="-269493" algn="just">
              <a:lnSpc>
                <a:spcPts val="3495"/>
              </a:lnSpc>
              <a:buFont typeface="Arial"/>
              <a:buChar char="•"/>
            </a:pPr>
            <a:r>
              <a:rPr lang="en-US" sz="2496" spc="24" dirty="0">
                <a:solidFill>
                  <a:srgbClr val="192954"/>
                </a:solidFill>
                <a:latin typeface="Aileron Regular"/>
              </a:rPr>
              <a:t>Concierge </a:t>
            </a:r>
          </a:p>
          <a:p>
            <a:pPr marL="538986" lvl="1" indent="-269493" algn="just">
              <a:lnSpc>
                <a:spcPts val="3495"/>
              </a:lnSpc>
              <a:buFont typeface="Arial"/>
              <a:buChar char="•"/>
            </a:pPr>
            <a:r>
              <a:rPr lang="en-US" sz="2496" spc="24" dirty="0">
                <a:solidFill>
                  <a:srgbClr val="192954"/>
                </a:solidFill>
                <a:latin typeface="Aileron Regular"/>
              </a:rPr>
              <a:t>Teambuilder </a:t>
            </a:r>
          </a:p>
          <a:p>
            <a:pPr marL="538986" lvl="1" indent="-269493" algn="just">
              <a:lnSpc>
                <a:spcPts val="3495"/>
              </a:lnSpc>
              <a:buFont typeface="Arial"/>
              <a:buChar char="•"/>
            </a:pPr>
            <a:r>
              <a:rPr lang="en-US" sz="2496" spc="24" dirty="0">
                <a:solidFill>
                  <a:srgbClr val="192954"/>
                </a:solidFill>
                <a:latin typeface="Aileron Regular"/>
              </a:rPr>
              <a:t>Tapestry Weaver </a:t>
            </a:r>
          </a:p>
        </p:txBody>
      </p:sp>
      <p:grpSp>
        <p:nvGrpSpPr>
          <p:cNvPr id="10" name="Group 10"/>
          <p:cNvGrpSpPr/>
          <p:nvPr/>
        </p:nvGrpSpPr>
        <p:grpSpPr>
          <a:xfrm>
            <a:off x="8303400" y="1028700"/>
            <a:ext cx="9984600" cy="1887280"/>
            <a:chOff x="0" y="0"/>
            <a:chExt cx="13312800" cy="2516373"/>
          </a:xfrm>
        </p:grpSpPr>
        <p:sp>
          <p:nvSpPr>
            <p:cNvPr id="11" name="TextBox 11"/>
            <p:cNvSpPr txBox="1"/>
            <p:nvPr/>
          </p:nvSpPr>
          <p:spPr>
            <a:xfrm>
              <a:off x="0" y="1810182"/>
              <a:ext cx="13312800" cy="706191"/>
            </a:xfrm>
            <a:prstGeom prst="rect">
              <a:avLst/>
            </a:prstGeom>
          </p:spPr>
          <p:txBody>
            <a:bodyPr lIns="0" tIns="0" rIns="0" bIns="0" rtlCol="0" anchor="t">
              <a:spAutoFit/>
            </a:bodyPr>
            <a:lstStyle/>
            <a:p>
              <a:pPr algn="ctr">
                <a:lnSpc>
                  <a:spcPts val="4494"/>
                </a:lnSpc>
              </a:pPr>
              <a:endParaRPr/>
            </a:p>
          </p:txBody>
        </p:sp>
        <p:sp>
          <p:nvSpPr>
            <p:cNvPr id="12" name="TextBox 12"/>
            <p:cNvSpPr txBox="1"/>
            <p:nvPr/>
          </p:nvSpPr>
          <p:spPr>
            <a:xfrm>
              <a:off x="0" y="-38100"/>
              <a:ext cx="13312800" cy="1267193"/>
            </a:xfrm>
            <a:prstGeom prst="rect">
              <a:avLst/>
            </a:prstGeom>
          </p:spPr>
          <p:txBody>
            <a:bodyPr lIns="0" tIns="0" rIns="0" bIns="0" rtlCol="0" anchor="t">
              <a:spAutoFit/>
            </a:bodyPr>
            <a:lstStyle/>
            <a:p>
              <a:pPr>
                <a:lnSpc>
                  <a:spcPts val="6355"/>
                </a:lnSpc>
              </a:pPr>
              <a:r>
                <a:rPr lang="en-US" sz="6053">
                  <a:solidFill>
                    <a:srgbClr val="99B951"/>
                  </a:solidFill>
                  <a:latin typeface="Kollektif Bold"/>
                </a:rPr>
                <a:t>Henrico EDA: What We Do</a:t>
              </a:r>
            </a:p>
          </p:txBody>
        </p:sp>
      </p:grpSp>
      <p:sp>
        <p:nvSpPr>
          <p:cNvPr id="13" name="TextBox 13"/>
          <p:cNvSpPr txBox="1"/>
          <p:nvPr/>
        </p:nvSpPr>
        <p:spPr>
          <a:xfrm>
            <a:off x="9144000" y="2033847"/>
            <a:ext cx="8750318" cy="1764266"/>
          </a:xfrm>
          <a:prstGeom prst="rect">
            <a:avLst/>
          </a:prstGeom>
        </p:spPr>
        <p:txBody>
          <a:bodyPr wrap="square" lIns="0" tIns="0" rIns="0" bIns="0" rtlCol="0" anchor="t">
            <a:spAutoFit/>
          </a:bodyPr>
          <a:lstStyle/>
          <a:p>
            <a:pPr marL="759044" lvl="1" indent="-379522">
              <a:lnSpc>
                <a:spcPts val="4922"/>
              </a:lnSpc>
              <a:buFont typeface="Arial"/>
              <a:buChar char="•"/>
            </a:pPr>
            <a:r>
              <a:rPr lang="en-US" sz="4000" dirty="0">
                <a:solidFill>
                  <a:srgbClr val="192954"/>
                </a:solidFill>
                <a:latin typeface="Aileron Regular" panose="020B0604020202020204" charset="0"/>
                <a:ea typeface="Open Sans" panose="020B0606030504020204" pitchFamily="34" charset="0"/>
                <a:cs typeface="Open Sans" panose="020B0606030504020204" pitchFamily="34" charset="0"/>
              </a:rPr>
              <a:t>Grow Henrico's economy for all</a:t>
            </a:r>
          </a:p>
          <a:p>
            <a:pPr marL="759044" lvl="1" indent="-379522">
              <a:lnSpc>
                <a:spcPts val="4922"/>
              </a:lnSpc>
              <a:buFont typeface="Arial"/>
              <a:buChar char="•"/>
            </a:pPr>
            <a:r>
              <a:rPr lang="en-US" sz="4000" dirty="0">
                <a:solidFill>
                  <a:srgbClr val="192954"/>
                </a:solidFill>
                <a:latin typeface="Aileron Regular" panose="020B0604020202020204" charset="0"/>
                <a:ea typeface="Open Sans" panose="020B0606030504020204" pitchFamily="34" charset="0"/>
                <a:cs typeface="Open Sans" panose="020B0606030504020204" pitchFamily="34" charset="0"/>
              </a:rPr>
              <a:t>Do our part to help the County </a:t>
            </a:r>
          </a:p>
          <a:p>
            <a:pPr algn="ctr">
              <a:lnSpc>
                <a:spcPts val="4922"/>
              </a:lnSpc>
            </a:pPr>
            <a:endParaRPr lang="en-US" sz="1240" dirty="0">
              <a:solidFill>
                <a:srgbClr val="192954"/>
              </a:solidFill>
              <a:latin typeface="Arimo"/>
            </a:endParaRPr>
          </a:p>
        </p:txBody>
      </p:sp>
      <p:sp>
        <p:nvSpPr>
          <p:cNvPr id="14" name="TextBox 13">
            <a:extLst>
              <a:ext uri="{FF2B5EF4-FFF2-40B4-BE49-F238E27FC236}">
                <a16:creationId xmlns:a16="http://schemas.microsoft.com/office/drawing/2014/main" id="{82561931-3D4A-44E2-99F8-D800A5060CD2}"/>
              </a:ext>
            </a:extLst>
          </p:cNvPr>
          <p:cNvSpPr txBox="1"/>
          <p:nvPr/>
        </p:nvSpPr>
        <p:spPr>
          <a:xfrm>
            <a:off x="17297400" y="9563100"/>
            <a:ext cx="685800" cy="461665"/>
          </a:xfrm>
          <a:prstGeom prst="rect">
            <a:avLst/>
          </a:prstGeom>
          <a:noFill/>
        </p:spPr>
        <p:txBody>
          <a:bodyPr wrap="square" rtlCol="0">
            <a:spAutoFit/>
          </a:bodyPr>
          <a:lstStyle/>
          <a:p>
            <a:r>
              <a:rPr lang="en-US" sz="2400" dirty="0"/>
              <a:t>1</a:t>
            </a:r>
          </a:p>
        </p:txBody>
      </p:sp>
      <p:sp>
        <p:nvSpPr>
          <p:cNvPr id="15" name="TextBox 14">
            <a:extLst>
              <a:ext uri="{FF2B5EF4-FFF2-40B4-BE49-F238E27FC236}">
                <a16:creationId xmlns:a16="http://schemas.microsoft.com/office/drawing/2014/main" id="{E56EB0F4-0F6F-40BD-AAC4-3A3329E255BD}"/>
              </a:ext>
            </a:extLst>
          </p:cNvPr>
          <p:cNvSpPr txBox="1"/>
          <p:nvPr/>
        </p:nvSpPr>
        <p:spPr>
          <a:xfrm>
            <a:off x="6217828" y="9476125"/>
            <a:ext cx="5410200" cy="461665"/>
          </a:xfrm>
          <a:prstGeom prst="rect">
            <a:avLst/>
          </a:prstGeom>
          <a:noFill/>
        </p:spPr>
        <p:txBody>
          <a:bodyPr wrap="square" rtlCol="0">
            <a:spAutoFit/>
          </a:bodyPr>
          <a:lstStyle/>
          <a:p>
            <a:r>
              <a:rPr lang="en-US" sz="2400" dirty="0">
                <a:solidFill>
                  <a:srgbClr val="192954"/>
                </a:solidFill>
                <a:latin typeface="Kollektif" panose="020B0604020202020204" charset="0"/>
              </a:rPr>
              <a:t>Growing Henrico’s Economy For All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9B951"/>
        </a:solidFill>
        <a:effectLst/>
      </p:bgPr>
    </p:bg>
    <p:spTree>
      <p:nvGrpSpPr>
        <p:cNvPr id="1" name=""/>
        <p:cNvGrpSpPr/>
        <p:nvPr/>
      </p:nvGrpSpPr>
      <p:grpSpPr>
        <a:xfrm>
          <a:off x="0" y="0"/>
          <a:ext cx="0" cy="0"/>
          <a:chOff x="0" y="0"/>
          <a:chExt cx="0" cy="0"/>
        </a:xfrm>
      </p:grpSpPr>
      <p:sp>
        <p:nvSpPr>
          <p:cNvPr id="25" name="Teardrop 24">
            <a:extLst>
              <a:ext uri="{FF2B5EF4-FFF2-40B4-BE49-F238E27FC236}">
                <a16:creationId xmlns:a16="http://schemas.microsoft.com/office/drawing/2014/main" id="{A89FAA87-A75B-43C6-A135-B548C900408F}"/>
              </a:ext>
            </a:extLst>
          </p:cNvPr>
          <p:cNvSpPr/>
          <p:nvPr/>
        </p:nvSpPr>
        <p:spPr>
          <a:xfrm>
            <a:off x="701145" y="7376400"/>
            <a:ext cx="1182036" cy="1007060"/>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ardrop 23">
            <a:extLst>
              <a:ext uri="{FF2B5EF4-FFF2-40B4-BE49-F238E27FC236}">
                <a16:creationId xmlns:a16="http://schemas.microsoft.com/office/drawing/2014/main" id="{5E8D4638-0B26-413C-AD37-8D676A68DCE8}"/>
              </a:ext>
            </a:extLst>
          </p:cNvPr>
          <p:cNvSpPr/>
          <p:nvPr/>
        </p:nvSpPr>
        <p:spPr>
          <a:xfrm>
            <a:off x="701145" y="6253299"/>
            <a:ext cx="1182036" cy="1007060"/>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ardrop 22">
            <a:extLst>
              <a:ext uri="{FF2B5EF4-FFF2-40B4-BE49-F238E27FC236}">
                <a16:creationId xmlns:a16="http://schemas.microsoft.com/office/drawing/2014/main" id="{8531F92C-443C-4E31-ABE1-A186807F0637}"/>
              </a:ext>
            </a:extLst>
          </p:cNvPr>
          <p:cNvSpPr/>
          <p:nvPr/>
        </p:nvSpPr>
        <p:spPr>
          <a:xfrm>
            <a:off x="692761" y="5073172"/>
            <a:ext cx="1182036" cy="1007060"/>
          </a:xfrm>
          <a:prstGeom prst="teardrop">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ardrop 21">
            <a:extLst>
              <a:ext uri="{FF2B5EF4-FFF2-40B4-BE49-F238E27FC236}">
                <a16:creationId xmlns:a16="http://schemas.microsoft.com/office/drawing/2014/main" id="{ED3B6786-05C2-41EE-B54D-775E9D429F31}"/>
              </a:ext>
            </a:extLst>
          </p:cNvPr>
          <p:cNvSpPr/>
          <p:nvPr/>
        </p:nvSpPr>
        <p:spPr>
          <a:xfrm>
            <a:off x="772266" y="8499501"/>
            <a:ext cx="1182036" cy="1007060"/>
          </a:xfrm>
          <a:prstGeom prst="teardrop">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5"/>
          <p:cNvPicPr>
            <a:picLocks noChangeAspect="1"/>
          </p:cNvPicPr>
          <p:nvPr/>
        </p:nvPicPr>
        <p:blipFill>
          <a:blip r:embed="rId3"/>
          <a:srcRect t="1660" b="1660"/>
          <a:stretch>
            <a:fillRect/>
          </a:stretch>
        </p:blipFill>
        <p:spPr>
          <a:xfrm>
            <a:off x="10112482" y="5017727"/>
            <a:ext cx="7256767" cy="4396226"/>
          </a:xfrm>
          <a:prstGeom prst="rect">
            <a:avLst/>
          </a:prstGeom>
        </p:spPr>
      </p:pic>
      <p:sp>
        <p:nvSpPr>
          <p:cNvPr id="6" name="TextBox 6"/>
          <p:cNvSpPr txBox="1"/>
          <p:nvPr/>
        </p:nvSpPr>
        <p:spPr>
          <a:xfrm>
            <a:off x="1028700" y="733365"/>
            <a:ext cx="8860372" cy="1627505"/>
          </a:xfrm>
          <a:prstGeom prst="rect">
            <a:avLst/>
          </a:prstGeom>
        </p:spPr>
        <p:txBody>
          <a:bodyPr lIns="0" tIns="0" rIns="0" bIns="0" rtlCol="0" anchor="t">
            <a:spAutoFit/>
          </a:bodyPr>
          <a:lstStyle/>
          <a:p>
            <a:pPr>
              <a:lnSpc>
                <a:spcPts val="5880"/>
              </a:lnSpc>
            </a:pPr>
            <a:r>
              <a:rPr lang="en-US" sz="5600" dirty="0">
                <a:solidFill>
                  <a:srgbClr val="192954"/>
                </a:solidFill>
                <a:latin typeface="Kollektif Bold"/>
              </a:rPr>
              <a:t>How We Measure Success:</a:t>
            </a:r>
          </a:p>
        </p:txBody>
      </p:sp>
      <p:sp>
        <p:nvSpPr>
          <p:cNvPr id="7" name="TextBox 7"/>
          <p:cNvSpPr txBox="1"/>
          <p:nvPr/>
        </p:nvSpPr>
        <p:spPr>
          <a:xfrm>
            <a:off x="10112482" y="3263540"/>
            <a:ext cx="6988720" cy="1354730"/>
          </a:xfrm>
          <a:prstGeom prst="rect">
            <a:avLst/>
          </a:prstGeom>
        </p:spPr>
        <p:txBody>
          <a:bodyPr wrap="square" lIns="0" tIns="0" rIns="0" bIns="0" rtlCol="0" anchor="t">
            <a:spAutoFit/>
          </a:bodyPr>
          <a:lstStyle/>
          <a:p>
            <a:pPr algn="r">
              <a:lnSpc>
                <a:spcPts val="5565"/>
              </a:lnSpc>
            </a:pPr>
            <a:r>
              <a:rPr lang="en-US" sz="3600" dirty="0">
                <a:solidFill>
                  <a:srgbClr val="192954"/>
                </a:solidFill>
                <a:latin typeface="Kollektif Bold"/>
              </a:rPr>
              <a:t>Gross County Product: </a:t>
            </a:r>
          </a:p>
          <a:p>
            <a:pPr algn="r">
              <a:lnSpc>
                <a:spcPts val="5565"/>
              </a:lnSpc>
            </a:pPr>
            <a:r>
              <a:rPr lang="en-US" sz="3600" dirty="0">
                <a:solidFill>
                  <a:srgbClr val="192954"/>
                </a:solidFill>
                <a:latin typeface="Kollektif Bold"/>
              </a:rPr>
              <a:t>$27 Billion,#3 in Virginia </a:t>
            </a: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32978" y="3009900"/>
            <a:ext cx="1447800" cy="1608667"/>
          </a:xfrm>
          <a:prstGeom prst="rect">
            <a:avLst/>
          </a:prstGeom>
        </p:spPr>
      </p:pic>
      <p:pic>
        <p:nvPicPr>
          <p:cNvPr id="10" name="Graphic 9" descr="Coins with solid fill">
            <a:extLst>
              <a:ext uri="{FF2B5EF4-FFF2-40B4-BE49-F238E27FC236}">
                <a16:creationId xmlns:a16="http://schemas.microsoft.com/office/drawing/2014/main" id="{376617DD-9179-4B67-AEF6-FA1BBBB2B0C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5157" y="8499501"/>
            <a:ext cx="914400" cy="914400"/>
          </a:xfrm>
          <a:prstGeom prst="rect">
            <a:avLst/>
          </a:prstGeom>
        </p:spPr>
      </p:pic>
      <p:sp>
        <p:nvSpPr>
          <p:cNvPr id="11" name="TextBox 10">
            <a:extLst>
              <a:ext uri="{FF2B5EF4-FFF2-40B4-BE49-F238E27FC236}">
                <a16:creationId xmlns:a16="http://schemas.microsoft.com/office/drawing/2014/main" id="{B8EEB141-12A8-4EEA-AECB-7101F3913021}"/>
              </a:ext>
            </a:extLst>
          </p:cNvPr>
          <p:cNvSpPr txBox="1"/>
          <p:nvPr/>
        </p:nvSpPr>
        <p:spPr>
          <a:xfrm>
            <a:off x="1946682" y="8499501"/>
            <a:ext cx="5338738" cy="646331"/>
          </a:xfrm>
          <a:prstGeom prst="rect">
            <a:avLst/>
          </a:prstGeom>
          <a:noFill/>
        </p:spPr>
        <p:txBody>
          <a:bodyPr wrap="square" rtlCol="0">
            <a:spAutoFit/>
          </a:bodyPr>
          <a:lstStyle/>
          <a:p>
            <a:r>
              <a:rPr lang="en-US" sz="3600" b="1" dirty="0">
                <a:solidFill>
                  <a:srgbClr val="192954"/>
                </a:solidFill>
                <a:latin typeface="Kollektif" panose="020B0604020202020204" charset="0"/>
              </a:rPr>
              <a:t>$501.3M Investment </a:t>
            </a:r>
          </a:p>
        </p:txBody>
      </p:sp>
      <p:pic>
        <p:nvPicPr>
          <p:cNvPr id="13" name="Graphic 12" descr="Briefcase with solid fill">
            <a:extLst>
              <a:ext uri="{FF2B5EF4-FFF2-40B4-BE49-F238E27FC236}">
                <a16:creationId xmlns:a16="http://schemas.microsoft.com/office/drawing/2014/main" id="{B8C1F2F6-1A19-4C56-BAB8-16ADDA1CF44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4929" y="6319466"/>
            <a:ext cx="817700" cy="817700"/>
          </a:xfrm>
          <a:prstGeom prst="rect">
            <a:avLst/>
          </a:prstGeom>
        </p:spPr>
      </p:pic>
      <p:sp>
        <p:nvSpPr>
          <p:cNvPr id="14" name="TextBox 13">
            <a:extLst>
              <a:ext uri="{FF2B5EF4-FFF2-40B4-BE49-F238E27FC236}">
                <a16:creationId xmlns:a16="http://schemas.microsoft.com/office/drawing/2014/main" id="{8E479D87-D53C-4215-A507-129A9F364722}"/>
              </a:ext>
            </a:extLst>
          </p:cNvPr>
          <p:cNvSpPr txBox="1"/>
          <p:nvPr/>
        </p:nvSpPr>
        <p:spPr>
          <a:xfrm>
            <a:off x="1954302" y="6319466"/>
            <a:ext cx="8078676" cy="646331"/>
          </a:xfrm>
          <a:prstGeom prst="rect">
            <a:avLst/>
          </a:prstGeom>
          <a:noFill/>
        </p:spPr>
        <p:txBody>
          <a:bodyPr wrap="square" rtlCol="0">
            <a:spAutoFit/>
          </a:bodyPr>
          <a:lstStyle/>
          <a:p>
            <a:r>
              <a:rPr lang="en-US" sz="3600" b="1" dirty="0">
                <a:solidFill>
                  <a:srgbClr val="192954"/>
                </a:solidFill>
                <a:latin typeface="Kollektif" panose="020B0604020202020204" charset="0"/>
              </a:rPr>
              <a:t>2,277 New Jobs, 780 Retained</a:t>
            </a:r>
          </a:p>
        </p:txBody>
      </p:sp>
      <p:pic>
        <p:nvPicPr>
          <p:cNvPr id="16" name="Graphic 15" descr="Home with solid fill">
            <a:extLst>
              <a:ext uri="{FF2B5EF4-FFF2-40B4-BE49-F238E27FC236}">
                <a16:creationId xmlns:a16="http://schemas.microsoft.com/office/drawing/2014/main" id="{B4A55E41-8285-4F59-81B1-877F16BEFBE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4199" y="5048207"/>
            <a:ext cx="914400" cy="914400"/>
          </a:xfrm>
          <a:prstGeom prst="rect">
            <a:avLst/>
          </a:prstGeom>
        </p:spPr>
      </p:pic>
      <p:sp>
        <p:nvSpPr>
          <p:cNvPr id="17" name="TextBox 16">
            <a:extLst>
              <a:ext uri="{FF2B5EF4-FFF2-40B4-BE49-F238E27FC236}">
                <a16:creationId xmlns:a16="http://schemas.microsoft.com/office/drawing/2014/main" id="{BF080C65-5E5C-405D-929E-4685A3A013D3}"/>
              </a:ext>
            </a:extLst>
          </p:cNvPr>
          <p:cNvSpPr txBox="1"/>
          <p:nvPr/>
        </p:nvSpPr>
        <p:spPr>
          <a:xfrm>
            <a:off x="2023855" y="5143500"/>
            <a:ext cx="3767719" cy="646331"/>
          </a:xfrm>
          <a:prstGeom prst="rect">
            <a:avLst/>
          </a:prstGeom>
          <a:noFill/>
        </p:spPr>
        <p:txBody>
          <a:bodyPr wrap="square" rtlCol="0">
            <a:spAutoFit/>
          </a:bodyPr>
          <a:lstStyle/>
          <a:p>
            <a:r>
              <a:rPr lang="en-US" sz="3600" b="1" dirty="0">
                <a:solidFill>
                  <a:srgbClr val="192954"/>
                </a:solidFill>
                <a:latin typeface="Kollektif" panose="020B0604020202020204" charset="0"/>
              </a:rPr>
              <a:t>3.5M Sq. Feet </a:t>
            </a:r>
          </a:p>
        </p:txBody>
      </p:sp>
      <p:pic>
        <p:nvPicPr>
          <p:cNvPr id="19" name="Graphic 18" descr="Piggy Bank with solid fill">
            <a:extLst>
              <a:ext uri="{FF2B5EF4-FFF2-40B4-BE49-F238E27FC236}">
                <a16:creationId xmlns:a16="http://schemas.microsoft.com/office/drawing/2014/main" id="{1297ED3A-C328-44CE-BFA7-A847E570022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64020" y="7296871"/>
            <a:ext cx="1010777" cy="1010777"/>
          </a:xfrm>
          <a:prstGeom prst="rect">
            <a:avLst/>
          </a:prstGeom>
        </p:spPr>
      </p:pic>
      <p:sp>
        <p:nvSpPr>
          <p:cNvPr id="21" name="TextBox 20">
            <a:extLst>
              <a:ext uri="{FF2B5EF4-FFF2-40B4-BE49-F238E27FC236}">
                <a16:creationId xmlns:a16="http://schemas.microsoft.com/office/drawing/2014/main" id="{0D426C2D-67AC-4A81-9030-AE9BBE2F9D90}"/>
              </a:ext>
            </a:extLst>
          </p:cNvPr>
          <p:cNvSpPr txBox="1"/>
          <p:nvPr/>
        </p:nvSpPr>
        <p:spPr>
          <a:xfrm>
            <a:off x="1980464" y="7452216"/>
            <a:ext cx="4969928" cy="646331"/>
          </a:xfrm>
          <a:prstGeom prst="rect">
            <a:avLst/>
          </a:prstGeom>
          <a:noFill/>
        </p:spPr>
        <p:txBody>
          <a:bodyPr wrap="square" rtlCol="0">
            <a:spAutoFit/>
          </a:bodyPr>
          <a:lstStyle/>
          <a:p>
            <a:r>
              <a:rPr lang="en-US" sz="3600" b="1" dirty="0">
                <a:solidFill>
                  <a:srgbClr val="192954"/>
                </a:solidFill>
                <a:latin typeface="Kollektif" panose="020B0604020202020204" charset="0"/>
              </a:rPr>
              <a:t>$154M in Wages</a:t>
            </a:r>
          </a:p>
        </p:txBody>
      </p:sp>
      <p:sp>
        <p:nvSpPr>
          <p:cNvPr id="26" name="TextBox 25">
            <a:extLst>
              <a:ext uri="{FF2B5EF4-FFF2-40B4-BE49-F238E27FC236}">
                <a16:creationId xmlns:a16="http://schemas.microsoft.com/office/drawing/2014/main" id="{CC9FAC58-AC4A-487A-92D5-1F4BF8DEA199}"/>
              </a:ext>
            </a:extLst>
          </p:cNvPr>
          <p:cNvSpPr txBox="1"/>
          <p:nvPr/>
        </p:nvSpPr>
        <p:spPr>
          <a:xfrm>
            <a:off x="17375531" y="9544864"/>
            <a:ext cx="685800" cy="461665"/>
          </a:xfrm>
          <a:prstGeom prst="rect">
            <a:avLst/>
          </a:prstGeom>
          <a:noFill/>
        </p:spPr>
        <p:txBody>
          <a:bodyPr wrap="square" rtlCol="0">
            <a:spAutoFit/>
          </a:bodyPr>
          <a:lstStyle/>
          <a:p>
            <a:r>
              <a:rPr lang="en-US" sz="2400" dirty="0"/>
              <a:t>2</a:t>
            </a:r>
          </a:p>
        </p:txBody>
      </p:sp>
      <p:sp>
        <p:nvSpPr>
          <p:cNvPr id="28" name="TextBox 27">
            <a:extLst>
              <a:ext uri="{FF2B5EF4-FFF2-40B4-BE49-F238E27FC236}">
                <a16:creationId xmlns:a16="http://schemas.microsoft.com/office/drawing/2014/main" id="{E3D7F65F-0462-4C72-97EB-B55BBF5FEA57}"/>
              </a:ext>
            </a:extLst>
          </p:cNvPr>
          <p:cNvSpPr txBox="1"/>
          <p:nvPr/>
        </p:nvSpPr>
        <p:spPr>
          <a:xfrm>
            <a:off x="7086600" y="9615100"/>
            <a:ext cx="9144000" cy="461665"/>
          </a:xfrm>
          <a:prstGeom prst="rect">
            <a:avLst/>
          </a:prstGeom>
          <a:noFill/>
        </p:spPr>
        <p:txBody>
          <a:bodyPr wrap="square">
            <a:spAutoFit/>
          </a:bodyPr>
          <a:lstStyle/>
          <a:p>
            <a:r>
              <a:rPr lang="en-US" sz="2400" dirty="0">
                <a:solidFill>
                  <a:srgbClr val="192954"/>
                </a:solidFill>
                <a:latin typeface="Kollektif" panose="020B0604020202020204" charset="0"/>
              </a:rPr>
              <a:t>Growing Henrico’s Economy For All </a:t>
            </a:r>
          </a:p>
        </p:txBody>
      </p:sp>
      <p:sp>
        <p:nvSpPr>
          <p:cNvPr id="2" name="TextBox 1">
            <a:extLst>
              <a:ext uri="{FF2B5EF4-FFF2-40B4-BE49-F238E27FC236}">
                <a16:creationId xmlns:a16="http://schemas.microsoft.com/office/drawing/2014/main" id="{EAB4CAE0-ADFA-441E-A318-A85F6DC9E112}"/>
              </a:ext>
            </a:extLst>
          </p:cNvPr>
          <p:cNvSpPr txBox="1"/>
          <p:nvPr/>
        </p:nvSpPr>
        <p:spPr>
          <a:xfrm>
            <a:off x="646344" y="3997982"/>
            <a:ext cx="6592655" cy="707886"/>
          </a:xfrm>
          <a:prstGeom prst="rect">
            <a:avLst/>
          </a:prstGeom>
          <a:noFill/>
        </p:spPr>
        <p:txBody>
          <a:bodyPr wrap="square" rtlCol="0">
            <a:spAutoFit/>
          </a:bodyPr>
          <a:lstStyle/>
          <a:p>
            <a:r>
              <a:rPr lang="en-US" sz="4000" b="1" dirty="0">
                <a:solidFill>
                  <a:srgbClr val="192954"/>
                </a:solidFill>
                <a:latin typeface="Kollektif Bold" panose="020B0604020202020204" charset="0"/>
              </a:rPr>
              <a:t>March 2020 – May 2021</a:t>
            </a:r>
          </a:p>
        </p:txBody>
      </p:sp>
      <p:pic>
        <p:nvPicPr>
          <p:cNvPr id="1030" name="Picture 6" descr="Download Facebook Logo Transparent Background HQ PNG Image | FreePNGImg">
            <a:extLst>
              <a:ext uri="{FF2B5EF4-FFF2-40B4-BE49-F238E27FC236}">
                <a16:creationId xmlns:a16="http://schemas.microsoft.com/office/drawing/2014/main" id="{D6E1F373-6053-4BDF-87E5-FCCB451BE38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889072" y="892654"/>
            <a:ext cx="1903574" cy="143833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CBB7BD9-83B1-4B89-8733-60B56087F853}"/>
              </a:ext>
            </a:extLst>
          </p:cNvPr>
          <p:cNvSpPr txBox="1"/>
          <p:nvPr/>
        </p:nvSpPr>
        <p:spPr>
          <a:xfrm>
            <a:off x="12026282" y="892654"/>
            <a:ext cx="5105400" cy="1754326"/>
          </a:xfrm>
          <a:prstGeom prst="rect">
            <a:avLst/>
          </a:prstGeom>
          <a:noFill/>
        </p:spPr>
        <p:txBody>
          <a:bodyPr wrap="square" rtlCol="0">
            <a:spAutoFit/>
          </a:bodyPr>
          <a:lstStyle/>
          <a:p>
            <a:pPr algn="r"/>
            <a:r>
              <a:rPr lang="en-US" sz="3600" dirty="0">
                <a:solidFill>
                  <a:srgbClr val="192954"/>
                </a:solidFill>
                <a:latin typeface="Kollektif Bold" panose="020B0604020202020204" charset="0"/>
              </a:rPr>
              <a:t>Data Center Tax Revenue Up 600% in 4 Years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9B951"/>
        </a:solidFill>
        <a:effectLst/>
      </p:bgPr>
    </p:bg>
    <p:spTree>
      <p:nvGrpSpPr>
        <p:cNvPr id="1" name=""/>
        <p:cNvGrpSpPr/>
        <p:nvPr/>
      </p:nvGrpSpPr>
      <p:grpSpPr>
        <a:xfrm>
          <a:off x="0" y="0"/>
          <a:ext cx="0" cy="0"/>
          <a:chOff x="0" y="0"/>
          <a:chExt cx="0" cy="0"/>
        </a:xfrm>
      </p:grpSpPr>
      <p:sp>
        <p:nvSpPr>
          <p:cNvPr id="39" name="Right Triangle 38">
            <a:extLst>
              <a:ext uri="{FF2B5EF4-FFF2-40B4-BE49-F238E27FC236}">
                <a16:creationId xmlns:a16="http://schemas.microsoft.com/office/drawing/2014/main" id="{3243ABD5-6347-4078-913C-26DB25C4159A}"/>
              </a:ext>
            </a:extLst>
          </p:cNvPr>
          <p:cNvSpPr/>
          <p:nvPr/>
        </p:nvSpPr>
        <p:spPr>
          <a:xfrm>
            <a:off x="7680993" y="0"/>
            <a:ext cx="7294139" cy="10264142"/>
          </a:xfrm>
          <a:prstGeom prst="rtTriangle">
            <a:avLst/>
          </a:prstGeom>
          <a:solidFill>
            <a:srgbClr val="1929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92954"/>
              </a:solidFill>
            </a:endParaRPr>
          </a:p>
        </p:txBody>
      </p:sp>
      <p:sp>
        <p:nvSpPr>
          <p:cNvPr id="3" name="Freeform 3"/>
          <p:cNvSpPr/>
          <p:nvPr/>
        </p:nvSpPr>
        <p:spPr>
          <a:xfrm rot="5400000">
            <a:off x="-1317393" y="1233003"/>
            <a:ext cx="10264141" cy="7778350"/>
          </a:xfrm>
          <a:custGeom>
            <a:avLst/>
            <a:gdLst/>
            <a:ahLst/>
            <a:cxnLst/>
            <a:rect l="l" t="t" r="r" b="b"/>
            <a:pathLst>
              <a:path w="22422109" h="16381011">
                <a:moveTo>
                  <a:pt x="0" y="0"/>
                </a:moveTo>
                <a:lnTo>
                  <a:pt x="22422109" y="0"/>
                </a:lnTo>
                <a:lnTo>
                  <a:pt x="22422109" y="16381011"/>
                </a:lnTo>
                <a:lnTo>
                  <a:pt x="0" y="16381011"/>
                </a:lnTo>
                <a:close/>
              </a:path>
            </a:pathLst>
          </a:custGeom>
          <a:solidFill>
            <a:srgbClr val="192954"/>
          </a:solidFill>
        </p:spPr>
      </p:sp>
      <p:sp>
        <p:nvSpPr>
          <p:cNvPr id="12" name="TextBox 12"/>
          <p:cNvSpPr txBox="1"/>
          <p:nvPr/>
        </p:nvSpPr>
        <p:spPr>
          <a:xfrm>
            <a:off x="609234" y="419100"/>
            <a:ext cx="7036912" cy="881380"/>
          </a:xfrm>
          <a:prstGeom prst="rect">
            <a:avLst/>
          </a:prstGeom>
        </p:spPr>
        <p:txBody>
          <a:bodyPr lIns="0" tIns="0" rIns="0" bIns="0" rtlCol="0" anchor="t">
            <a:spAutoFit/>
          </a:bodyPr>
          <a:lstStyle/>
          <a:p>
            <a:pPr>
              <a:lnSpc>
                <a:spcPts val="5880"/>
              </a:lnSpc>
            </a:pPr>
            <a:r>
              <a:rPr lang="en-US" sz="5600" dirty="0">
                <a:solidFill>
                  <a:srgbClr val="F4F4F4"/>
                </a:solidFill>
                <a:latin typeface="Kollektif Bold"/>
              </a:rPr>
              <a:t>Recent Wins: </a:t>
            </a:r>
          </a:p>
        </p:txBody>
      </p:sp>
      <p:sp>
        <p:nvSpPr>
          <p:cNvPr id="21" name="TextBox 21"/>
          <p:cNvSpPr txBox="1"/>
          <p:nvPr/>
        </p:nvSpPr>
        <p:spPr>
          <a:xfrm>
            <a:off x="15713945" y="9455229"/>
            <a:ext cx="1824120" cy="359073"/>
          </a:xfrm>
          <a:prstGeom prst="rect">
            <a:avLst/>
          </a:prstGeom>
        </p:spPr>
        <p:txBody>
          <a:bodyPr lIns="0" tIns="0" rIns="0" bIns="0" rtlCol="0" anchor="t">
            <a:spAutoFit/>
          </a:bodyPr>
          <a:lstStyle/>
          <a:p>
            <a:pPr marL="0" lvl="0" indent="0" algn="r">
              <a:lnSpc>
                <a:spcPts val="2800"/>
              </a:lnSpc>
              <a:spcBef>
                <a:spcPct val="0"/>
              </a:spcBef>
            </a:pPr>
            <a:r>
              <a:rPr lang="en-US" sz="2400" spc="40" dirty="0">
                <a:solidFill>
                  <a:srgbClr val="192954"/>
                </a:solidFill>
                <a:latin typeface="+mj-lt"/>
              </a:rPr>
              <a:t>3</a:t>
            </a:r>
            <a:endParaRPr lang="en-US" sz="2000" spc="40" dirty="0">
              <a:solidFill>
                <a:srgbClr val="192954"/>
              </a:solidFill>
              <a:latin typeface="+mj-lt"/>
            </a:endParaRPr>
          </a:p>
        </p:txBody>
      </p:sp>
      <p:pic>
        <p:nvPicPr>
          <p:cNvPr id="1026" name="Picture 2">
            <a:extLst>
              <a:ext uri="{FF2B5EF4-FFF2-40B4-BE49-F238E27FC236}">
                <a16:creationId xmlns:a16="http://schemas.microsoft.com/office/drawing/2014/main" id="{2EF9F561-F243-47E9-8967-884AFDBBC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8032" y="42930"/>
            <a:ext cx="5943598" cy="29717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rand &amp;amp; Media Assets | T‑Mobile Newsroom">
            <a:extLst>
              <a:ext uri="{FF2B5EF4-FFF2-40B4-BE49-F238E27FC236}">
                <a16:creationId xmlns:a16="http://schemas.microsoft.com/office/drawing/2014/main" id="{E1EA8D2C-8E80-4033-B694-049DEF6F01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439" y="1718745"/>
            <a:ext cx="4028476" cy="180022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699F9FE5-B8A4-48D9-A2D9-866D65416897}"/>
              </a:ext>
            </a:extLst>
          </p:cNvPr>
          <p:cNvPicPr>
            <a:picLocks noChangeAspect="1"/>
          </p:cNvPicPr>
          <p:nvPr/>
        </p:nvPicPr>
        <p:blipFill>
          <a:blip r:embed="rId5"/>
          <a:stretch>
            <a:fillRect/>
          </a:stretch>
        </p:blipFill>
        <p:spPr>
          <a:xfrm>
            <a:off x="513108" y="3861242"/>
            <a:ext cx="3895725" cy="1171575"/>
          </a:xfrm>
          <a:prstGeom prst="rect">
            <a:avLst/>
          </a:prstGeom>
        </p:spPr>
      </p:pic>
      <p:pic>
        <p:nvPicPr>
          <p:cNvPr id="1032" name="Picture 8" descr="Mondelez International - YouTube">
            <a:extLst>
              <a:ext uri="{FF2B5EF4-FFF2-40B4-BE49-F238E27FC236}">
                <a16:creationId xmlns:a16="http://schemas.microsoft.com/office/drawing/2014/main" id="{B7488BCA-C7B5-4095-B87E-DCBF29526C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1487" y="2709345"/>
            <a:ext cx="3546713" cy="354671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SGN Incorporated - Financials - Quarterly Results">
            <a:extLst>
              <a:ext uri="{FF2B5EF4-FFF2-40B4-BE49-F238E27FC236}">
                <a16:creationId xmlns:a16="http://schemas.microsoft.com/office/drawing/2014/main" id="{298B1324-8C86-4A6A-8C81-2E9CA6A81F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97840" y="2752407"/>
            <a:ext cx="3648075" cy="12573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241FAADF-C4E5-4E52-B979-F377073E83AB}"/>
              </a:ext>
            </a:extLst>
          </p:cNvPr>
          <p:cNvPicPr>
            <a:picLocks noChangeAspect="1"/>
          </p:cNvPicPr>
          <p:nvPr/>
        </p:nvPicPr>
        <p:blipFill>
          <a:blip r:embed="rId8"/>
          <a:stretch>
            <a:fillRect/>
          </a:stretch>
        </p:blipFill>
        <p:spPr>
          <a:xfrm>
            <a:off x="528188" y="5462672"/>
            <a:ext cx="3973953" cy="917066"/>
          </a:xfrm>
          <a:prstGeom prst="rect">
            <a:avLst/>
          </a:prstGeom>
        </p:spPr>
      </p:pic>
      <p:pic>
        <p:nvPicPr>
          <p:cNvPr id="1036" name="Picture 12" descr="Kroger recasts its brand | Supermarket News">
            <a:extLst>
              <a:ext uri="{FF2B5EF4-FFF2-40B4-BE49-F238E27FC236}">
                <a16:creationId xmlns:a16="http://schemas.microsoft.com/office/drawing/2014/main" id="{39C79798-BAE9-430C-A36D-68EB8CA1B8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86969" y="5159335"/>
            <a:ext cx="3333750" cy="20859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emperPack Announces $10 Million Series A Financing led by SJF Ventures">
            <a:extLst>
              <a:ext uri="{FF2B5EF4-FFF2-40B4-BE49-F238E27FC236}">
                <a16:creationId xmlns:a16="http://schemas.microsoft.com/office/drawing/2014/main" id="{10A3608A-9D00-430D-8A39-7625DB991D7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36327" y="2725419"/>
            <a:ext cx="3700342" cy="211765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ealth Products Xchange, LLC | LinkedIn">
            <a:extLst>
              <a:ext uri="{FF2B5EF4-FFF2-40B4-BE49-F238E27FC236}">
                <a16:creationId xmlns:a16="http://schemas.microsoft.com/office/drawing/2014/main" id="{9AD0E8C1-3640-419D-BAD3-E7D62431971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38680" y="7489248"/>
            <a:ext cx="2442160" cy="24421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995C1DA3-8852-463F-B4F2-53BB5A83F01B}"/>
              </a:ext>
            </a:extLst>
          </p:cNvPr>
          <p:cNvPicPr>
            <a:picLocks noChangeAspect="1"/>
          </p:cNvPicPr>
          <p:nvPr/>
        </p:nvPicPr>
        <p:blipFill>
          <a:blip r:embed="rId12"/>
          <a:stretch>
            <a:fillRect/>
          </a:stretch>
        </p:blipFill>
        <p:spPr>
          <a:xfrm>
            <a:off x="477489" y="6876765"/>
            <a:ext cx="4400550" cy="1833563"/>
          </a:xfrm>
          <a:prstGeom prst="rect">
            <a:avLst/>
          </a:prstGeom>
        </p:spPr>
      </p:pic>
      <p:pic>
        <p:nvPicPr>
          <p:cNvPr id="43" name="Picture 42">
            <a:extLst>
              <a:ext uri="{FF2B5EF4-FFF2-40B4-BE49-F238E27FC236}">
                <a16:creationId xmlns:a16="http://schemas.microsoft.com/office/drawing/2014/main" id="{2B277946-C65E-4D10-9299-1DB03710F1F6}"/>
              </a:ext>
            </a:extLst>
          </p:cNvPr>
          <p:cNvPicPr>
            <a:picLocks noChangeAspect="1"/>
          </p:cNvPicPr>
          <p:nvPr/>
        </p:nvPicPr>
        <p:blipFill>
          <a:blip r:embed="rId13"/>
          <a:stretch>
            <a:fillRect/>
          </a:stretch>
        </p:blipFill>
        <p:spPr>
          <a:xfrm>
            <a:off x="5515141" y="6570933"/>
            <a:ext cx="2857500" cy="1590675"/>
          </a:xfrm>
          <a:prstGeom prst="rect">
            <a:avLst/>
          </a:prstGeom>
        </p:spPr>
      </p:pic>
      <p:pic>
        <p:nvPicPr>
          <p:cNvPr id="44" name="Picture 43">
            <a:extLst>
              <a:ext uri="{FF2B5EF4-FFF2-40B4-BE49-F238E27FC236}">
                <a16:creationId xmlns:a16="http://schemas.microsoft.com/office/drawing/2014/main" id="{2B4DC838-918A-4803-BF69-06901ADECD27}"/>
              </a:ext>
            </a:extLst>
          </p:cNvPr>
          <p:cNvPicPr>
            <a:picLocks noChangeAspect="1"/>
          </p:cNvPicPr>
          <p:nvPr/>
        </p:nvPicPr>
        <p:blipFill>
          <a:blip r:embed="rId14"/>
          <a:stretch>
            <a:fillRect/>
          </a:stretch>
        </p:blipFill>
        <p:spPr>
          <a:xfrm>
            <a:off x="5515141" y="7862955"/>
            <a:ext cx="2857500" cy="1590675"/>
          </a:xfrm>
          <a:prstGeom prst="rect">
            <a:avLst/>
          </a:prstGeom>
        </p:spPr>
      </p:pic>
      <p:pic>
        <p:nvPicPr>
          <p:cNvPr id="1046" name="Picture 22" descr="Amazon logo PNG">
            <a:extLst>
              <a:ext uri="{FF2B5EF4-FFF2-40B4-BE49-F238E27FC236}">
                <a16:creationId xmlns:a16="http://schemas.microsoft.com/office/drawing/2014/main" id="{9F34E649-1BB0-41A8-BF54-912FA00B48D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910816" y="4495770"/>
            <a:ext cx="5069542" cy="15305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8054F11B-42E8-40B3-927A-4AC7365ACBF3}"/>
              </a:ext>
            </a:extLst>
          </p:cNvPr>
          <p:cNvPicPr>
            <a:picLocks noChangeAspect="1"/>
          </p:cNvPicPr>
          <p:nvPr/>
        </p:nvPicPr>
        <p:blipFill>
          <a:blip r:embed="rId16"/>
          <a:stretch>
            <a:fillRect/>
          </a:stretch>
        </p:blipFill>
        <p:spPr>
          <a:xfrm>
            <a:off x="12689838" y="6187082"/>
            <a:ext cx="3810000" cy="3810000"/>
          </a:xfrm>
          <a:prstGeom prst="rect">
            <a:avLst/>
          </a:prstGeom>
        </p:spPr>
      </p:pic>
      <p:sp>
        <p:nvSpPr>
          <p:cNvPr id="46" name="TextBox 45">
            <a:extLst>
              <a:ext uri="{FF2B5EF4-FFF2-40B4-BE49-F238E27FC236}">
                <a16:creationId xmlns:a16="http://schemas.microsoft.com/office/drawing/2014/main" id="{6864C1FA-78ED-4C68-B67F-386A42F113FA}"/>
              </a:ext>
            </a:extLst>
          </p:cNvPr>
          <p:cNvSpPr txBox="1"/>
          <p:nvPr/>
        </p:nvSpPr>
        <p:spPr>
          <a:xfrm>
            <a:off x="4621247" y="1195823"/>
            <a:ext cx="3850970" cy="1323439"/>
          </a:xfrm>
          <a:prstGeom prst="rect">
            <a:avLst/>
          </a:prstGeom>
          <a:noFill/>
        </p:spPr>
        <p:txBody>
          <a:bodyPr wrap="square" rtlCol="0">
            <a:spAutoFit/>
          </a:bodyPr>
          <a:lstStyle/>
          <a:p>
            <a:pPr algn="ctr"/>
            <a:r>
              <a:rPr lang="en-US" sz="4000" b="1" dirty="0">
                <a:solidFill>
                  <a:srgbClr val="99B951"/>
                </a:solidFill>
                <a:latin typeface="Kollektif" panose="020B0604020202020204" charset="0"/>
              </a:rPr>
              <a:t>AG21 Health Sciences</a:t>
            </a:r>
          </a:p>
        </p:txBody>
      </p:sp>
      <p:sp>
        <p:nvSpPr>
          <p:cNvPr id="48" name="TextBox 47">
            <a:extLst>
              <a:ext uri="{FF2B5EF4-FFF2-40B4-BE49-F238E27FC236}">
                <a16:creationId xmlns:a16="http://schemas.microsoft.com/office/drawing/2014/main" id="{BA73657D-07F0-4A2A-8AA2-30C2FF4D4A26}"/>
              </a:ext>
            </a:extLst>
          </p:cNvPr>
          <p:cNvSpPr txBox="1"/>
          <p:nvPr/>
        </p:nvSpPr>
        <p:spPr>
          <a:xfrm>
            <a:off x="228600" y="9552007"/>
            <a:ext cx="5286541" cy="461665"/>
          </a:xfrm>
          <a:prstGeom prst="rect">
            <a:avLst/>
          </a:prstGeom>
          <a:noFill/>
        </p:spPr>
        <p:txBody>
          <a:bodyPr wrap="square" rtlCol="0">
            <a:spAutoFit/>
          </a:bodyPr>
          <a:lstStyle/>
          <a:p>
            <a:r>
              <a:rPr lang="en-US" sz="2400" dirty="0">
                <a:solidFill>
                  <a:srgbClr val="99B951"/>
                </a:solidFill>
                <a:latin typeface="Kollektif" panose="020B0604020202020204" charset="0"/>
              </a:rPr>
              <a:t>Growing Henrico’s Economy For All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92954"/>
        </a:solidFill>
        <a:effectLst/>
      </p:bgPr>
    </p:bg>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1C078A31-EE61-4089-B23B-A6DB2BFE34EB}"/>
              </a:ext>
            </a:extLst>
          </p:cNvPr>
          <p:cNvSpPr/>
          <p:nvPr/>
        </p:nvSpPr>
        <p:spPr>
          <a:xfrm>
            <a:off x="0" y="0"/>
            <a:ext cx="18288000" cy="10287000"/>
          </a:xfrm>
          <a:prstGeom prst="rtTriangle">
            <a:avLst/>
          </a:prstGeom>
          <a:solidFill>
            <a:srgbClr val="99B951"/>
          </a:solidFill>
          <a:ln>
            <a:solidFill>
              <a:srgbClr val="99B9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192954"/>
              </a:solidFill>
              <a:latin typeface="Kollektif" panose="020B0604020202020204" charset="0"/>
            </a:endParaRPr>
          </a:p>
        </p:txBody>
      </p:sp>
      <p:pic>
        <p:nvPicPr>
          <p:cNvPr id="3" name="Picture 2">
            <a:extLst>
              <a:ext uri="{FF2B5EF4-FFF2-40B4-BE49-F238E27FC236}">
                <a16:creationId xmlns:a16="http://schemas.microsoft.com/office/drawing/2014/main" id="{329D63D0-06E3-42F5-A3C1-6A259DD92571}"/>
              </a:ext>
            </a:extLst>
          </p:cNvPr>
          <p:cNvPicPr>
            <a:picLocks noChangeAspect="1"/>
          </p:cNvPicPr>
          <p:nvPr/>
        </p:nvPicPr>
        <p:blipFill>
          <a:blip r:embed="rId3"/>
          <a:stretch>
            <a:fillRect/>
          </a:stretch>
        </p:blipFill>
        <p:spPr>
          <a:xfrm>
            <a:off x="2438400" y="114300"/>
            <a:ext cx="12649200" cy="9472493"/>
          </a:xfrm>
          <a:prstGeom prst="rect">
            <a:avLst/>
          </a:prstGeom>
        </p:spPr>
      </p:pic>
      <p:sp>
        <p:nvSpPr>
          <p:cNvPr id="5" name="TextBox 4">
            <a:extLst>
              <a:ext uri="{FF2B5EF4-FFF2-40B4-BE49-F238E27FC236}">
                <a16:creationId xmlns:a16="http://schemas.microsoft.com/office/drawing/2014/main" id="{F6F3BEA1-0161-488F-BEBC-65AFD93AB9B1}"/>
              </a:ext>
            </a:extLst>
          </p:cNvPr>
          <p:cNvSpPr txBox="1"/>
          <p:nvPr/>
        </p:nvSpPr>
        <p:spPr>
          <a:xfrm>
            <a:off x="16764000" y="9693472"/>
            <a:ext cx="685800" cy="461665"/>
          </a:xfrm>
          <a:prstGeom prst="rect">
            <a:avLst/>
          </a:prstGeom>
          <a:noFill/>
        </p:spPr>
        <p:txBody>
          <a:bodyPr wrap="square" rtlCol="0">
            <a:spAutoFit/>
          </a:bodyPr>
          <a:lstStyle/>
          <a:p>
            <a:r>
              <a:rPr lang="en-US" sz="2400" dirty="0"/>
              <a:t>4</a:t>
            </a:r>
          </a:p>
        </p:txBody>
      </p:sp>
      <p:sp>
        <p:nvSpPr>
          <p:cNvPr id="6" name="TextBox 5">
            <a:extLst>
              <a:ext uri="{FF2B5EF4-FFF2-40B4-BE49-F238E27FC236}">
                <a16:creationId xmlns:a16="http://schemas.microsoft.com/office/drawing/2014/main" id="{D79FDC63-B68E-4030-850B-5F3032A6F01D}"/>
              </a:ext>
            </a:extLst>
          </p:cNvPr>
          <p:cNvSpPr txBox="1"/>
          <p:nvPr/>
        </p:nvSpPr>
        <p:spPr>
          <a:xfrm>
            <a:off x="6705600" y="9693473"/>
            <a:ext cx="5334000" cy="461665"/>
          </a:xfrm>
          <a:prstGeom prst="rect">
            <a:avLst/>
          </a:prstGeom>
          <a:noFill/>
        </p:spPr>
        <p:txBody>
          <a:bodyPr wrap="square" rtlCol="0">
            <a:spAutoFit/>
          </a:bodyPr>
          <a:lstStyle/>
          <a:p>
            <a:r>
              <a:rPr lang="en-US" sz="2400">
                <a:solidFill>
                  <a:srgbClr val="192954"/>
                </a:solidFill>
                <a:latin typeface="Kollektif" panose="020B0604020202020204" charset="0"/>
              </a:rPr>
              <a:t>Growing Henrico’s Economy For All </a:t>
            </a:r>
            <a:endParaRPr lang="en-US" sz="2400" dirty="0">
              <a:solidFill>
                <a:srgbClr val="192954"/>
              </a:solidFill>
              <a:latin typeface="Kollektif" panose="020B0604020202020204" charset="0"/>
            </a:endParaRPr>
          </a:p>
        </p:txBody>
      </p:sp>
    </p:spTree>
    <p:extLst>
      <p:ext uri="{BB962C8B-B14F-4D97-AF65-F5344CB8AC3E}">
        <p14:creationId xmlns:p14="http://schemas.microsoft.com/office/powerpoint/2010/main" val="1421593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EFE1"/>
        </a:solidFill>
        <a:effectLst/>
      </p:bgPr>
    </p:bg>
    <p:spTree>
      <p:nvGrpSpPr>
        <p:cNvPr id="1" name=""/>
        <p:cNvGrpSpPr/>
        <p:nvPr/>
      </p:nvGrpSpPr>
      <p:grpSpPr>
        <a:xfrm>
          <a:off x="0" y="0"/>
          <a:ext cx="0" cy="0"/>
          <a:chOff x="0" y="0"/>
          <a:chExt cx="0" cy="0"/>
        </a:xfrm>
      </p:grpSpPr>
      <p:sp>
        <p:nvSpPr>
          <p:cNvPr id="22" name="Right Triangle 21">
            <a:extLst>
              <a:ext uri="{FF2B5EF4-FFF2-40B4-BE49-F238E27FC236}">
                <a16:creationId xmlns:a16="http://schemas.microsoft.com/office/drawing/2014/main" id="{2A81E4DA-FFC8-4BC0-B425-A00BE555D8C8}"/>
              </a:ext>
            </a:extLst>
          </p:cNvPr>
          <p:cNvSpPr/>
          <p:nvPr/>
        </p:nvSpPr>
        <p:spPr>
          <a:xfrm>
            <a:off x="0" y="0"/>
            <a:ext cx="9448800" cy="10321075"/>
          </a:xfrm>
          <a:prstGeom prst="rtTriangle">
            <a:avLst/>
          </a:prstGeom>
          <a:solidFill>
            <a:srgbClr val="1929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Isosceles Triangle 18">
            <a:extLst>
              <a:ext uri="{FF2B5EF4-FFF2-40B4-BE49-F238E27FC236}">
                <a16:creationId xmlns:a16="http://schemas.microsoft.com/office/drawing/2014/main" id="{0B6161BA-C034-4909-990A-4B2BFFF4778E}"/>
              </a:ext>
            </a:extLst>
          </p:cNvPr>
          <p:cNvSpPr/>
          <p:nvPr/>
        </p:nvSpPr>
        <p:spPr>
          <a:xfrm rot="2761471">
            <a:off x="8818079" y="-1041558"/>
            <a:ext cx="14260382" cy="7355601"/>
          </a:xfrm>
          <a:prstGeom prst="triangle">
            <a:avLst/>
          </a:prstGeom>
          <a:solidFill>
            <a:srgbClr val="99B951"/>
          </a:solidFill>
          <a:ln>
            <a:solidFill>
              <a:srgbClr val="99B9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6"/>
          <p:cNvGrpSpPr/>
          <p:nvPr/>
        </p:nvGrpSpPr>
        <p:grpSpPr>
          <a:xfrm>
            <a:off x="3189964" y="2668992"/>
            <a:ext cx="862338" cy="862338"/>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a:ln>
              <a:solidFill>
                <a:srgbClr val="000000"/>
              </a:solidFill>
            </a:ln>
          </p:spPr>
        </p:sp>
      </p:grpSp>
      <p:pic>
        <p:nvPicPr>
          <p:cNvPr id="8" name="Picture 8"/>
          <p:cNvPicPr>
            <a:picLocks noChangeAspect="1"/>
          </p:cNvPicPr>
          <p:nvPr/>
        </p:nvPicPr>
        <p:blipFill>
          <a:blip r:embed="rId3"/>
          <a:srcRect/>
          <a:stretch>
            <a:fillRect/>
          </a:stretch>
        </p:blipFill>
        <p:spPr>
          <a:xfrm>
            <a:off x="760226" y="2636243"/>
            <a:ext cx="5376255" cy="3024144"/>
          </a:xfrm>
          <a:prstGeom prst="rect">
            <a:avLst/>
          </a:prstGeom>
        </p:spPr>
      </p:pic>
      <p:pic>
        <p:nvPicPr>
          <p:cNvPr id="9" name="Picture 9"/>
          <p:cNvPicPr>
            <a:picLocks noChangeAspect="1"/>
          </p:cNvPicPr>
          <p:nvPr/>
        </p:nvPicPr>
        <p:blipFill>
          <a:blip r:embed="rId4"/>
          <a:srcRect l="3227" r="3227"/>
          <a:stretch>
            <a:fillRect/>
          </a:stretch>
        </p:blipFill>
        <p:spPr>
          <a:xfrm>
            <a:off x="6586844" y="2622878"/>
            <a:ext cx="5114312" cy="3077297"/>
          </a:xfrm>
          <a:prstGeom prst="rect">
            <a:avLst/>
          </a:prstGeom>
        </p:spPr>
      </p:pic>
      <p:pic>
        <p:nvPicPr>
          <p:cNvPr id="10" name="Picture 10"/>
          <p:cNvPicPr>
            <a:picLocks noChangeAspect="1"/>
          </p:cNvPicPr>
          <p:nvPr/>
        </p:nvPicPr>
        <p:blipFill>
          <a:blip r:embed="rId5"/>
          <a:srcRect l="3112" r="3112"/>
          <a:stretch>
            <a:fillRect/>
          </a:stretch>
        </p:blipFill>
        <p:spPr>
          <a:xfrm>
            <a:off x="12151519" y="2636243"/>
            <a:ext cx="5354096" cy="3047558"/>
          </a:xfrm>
          <a:prstGeom prst="rect">
            <a:avLst/>
          </a:prstGeom>
        </p:spPr>
      </p:pic>
      <p:pic>
        <p:nvPicPr>
          <p:cNvPr id="11" name="Picture 11"/>
          <p:cNvPicPr>
            <a:picLocks noChangeAspect="1"/>
          </p:cNvPicPr>
          <p:nvPr/>
        </p:nvPicPr>
        <p:blipFill>
          <a:blip r:embed="rId6"/>
          <a:srcRect l="4773" t="4390" r="4773"/>
          <a:stretch>
            <a:fillRect/>
          </a:stretch>
        </p:blipFill>
        <p:spPr>
          <a:xfrm>
            <a:off x="6606721" y="6057901"/>
            <a:ext cx="5129400" cy="3160078"/>
          </a:xfrm>
          <a:prstGeom prst="rect">
            <a:avLst/>
          </a:prstGeom>
        </p:spPr>
      </p:pic>
      <p:pic>
        <p:nvPicPr>
          <p:cNvPr id="14" name="Picture 14"/>
          <p:cNvPicPr>
            <a:picLocks noChangeAspect="1"/>
          </p:cNvPicPr>
          <p:nvPr/>
        </p:nvPicPr>
        <p:blipFill>
          <a:blip r:embed="rId7"/>
          <a:srcRect t="8592"/>
          <a:stretch>
            <a:fillRect/>
          </a:stretch>
        </p:blipFill>
        <p:spPr>
          <a:xfrm>
            <a:off x="12269383" y="5913456"/>
            <a:ext cx="5304107" cy="3236278"/>
          </a:xfrm>
          <a:prstGeom prst="rect">
            <a:avLst/>
          </a:prstGeom>
        </p:spPr>
      </p:pic>
      <p:sp>
        <p:nvSpPr>
          <p:cNvPr id="15" name="TextBox 15"/>
          <p:cNvSpPr txBox="1"/>
          <p:nvPr/>
        </p:nvSpPr>
        <p:spPr>
          <a:xfrm>
            <a:off x="7219522" y="733425"/>
            <a:ext cx="10424270" cy="1443605"/>
          </a:xfrm>
          <a:prstGeom prst="rect">
            <a:avLst/>
          </a:prstGeom>
        </p:spPr>
        <p:txBody>
          <a:bodyPr lIns="0" tIns="0" rIns="0" bIns="0" rtlCol="0" anchor="t">
            <a:spAutoFit/>
          </a:bodyPr>
          <a:lstStyle/>
          <a:p>
            <a:pPr algn="ctr">
              <a:lnSpc>
                <a:spcPts val="10556"/>
              </a:lnSpc>
            </a:pPr>
            <a:r>
              <a:rPr lang="en-US" sz="7540" dirty="0">
                <a:solidFill>
                  <a:srgbClr val="002F42"/>
                </a:solidFill>
                <a:latin typeface="Kollektif Bold"/>
              </a:rPr>
              <a:t>Exciting Developments </a:t>
            </a:r>
          </a:p>
        </p:txBody>
      </p:sp>
      <p:sp>
        <p:nvSpPr>
          <p:cNvPr id="20" name="TextBox 19">
            <a:extLst>
              <a:ext uri="{FF2B5EF4-FFF2-40B4-BE49-F238E27FC236}">
                <a16:creationId xmlns:a16="http://schemas.microsoft.com/office/drawing/2014/main" id="{978B8A36-A3EE-4A28-975F-52929899A0D9}"/>
              </a:ext>
            </a:extLst>
          </p:cNvPr>
          <p:cNvSpPr txBox="1"/>
          <p:nvPr/>
        </p:nvSpPr>
        <p:spPr>
          <a:xfrm>
            <a:off x="17285446" y="9794855"/>
            <a:ext cx="716692" cy="461665"/>
          </a:xfrm>
          <a:prstGeom prst="rect">
            <a:avLst/>
          </a:prstGeom>
          <a:noFill/>
        </p:spPr>
        <p:txBody>
          <a:bodyPr wrap="square" rtlCol="0">
            <a:spAutoFit/>
          </a:bodyPr>
          <a:lstStyle/>
          <a:p>
            <a:r>
              <a:rPr lang="en-US" sz="2400" dirty="0"/>
              <a:t>5</a:t>
            </a:r>
          </a:p>
        </p:txBody>
      </p:sp>
      <p:sp>
        <p:nvSpPr>
          <p:cNvPr id="21" name="TextBox 20">
            <a:extLst>
              <a:ext uri="{FF2B5EF4-FFF2-40B4-BE49-F238E27FC236}">
                <a16:creationId xmlns:a16="http://schemas.microsoft.com/office/drawing/2014/main" id="{A04722FB-A2A3-4C49-BFAA-2CD1F0491C5D}"/>
              </a:ext>
            </a:extLst>
          </p:cNvPr>
          <p:cNvSpPr txBox="1"/>
          <p:nvPr/>
        </p:nvSpPr>
        <p:spPr>
          <a:xfrm>
            <a:off x="11125200" y="9711385"/>
            <a:ext cx="5867400" cy="461665"/>
          </a:xfrm>
          <a:prstGeom prst="rect">
            <a:avLst/>
          </a:prstGeom>
          <a:noFill/>
        </p:spPr>
        <p:txBody>
          <a:bodyPr wrap="square" rtlCol="0">
            <a:spAutoFit/>
          </a:bodyPr>
          <a:lstStyle/>
          <a:p>
            <a:r>
              <a:rPr lang="en-US" sz="2400" dirty="0">
                <a:solidFill>
                  <a:srgbClr val="192954"/>
                </a:solidFill>
                <a:latin typeface="Kollektif" panose="020B0604020202020204" charset="0"/>
              </a:rPr>
              <a:t>Growing Henrico’s Economy For All </a:t>
            </a:r>
          </a:p>
        </p:txBody>
      </p:sp>
      <p:pic>
        <p:nvPicPr>
          <p:cNvPr id="3" name="Picture 2">
            <a:extLst>
              <a:ext uri="{FF2B5EF4-FFF2-40B4-BE49-F238E27FC236}">
                <a16:creationId xmlns:a16="http://schemas.microsoft.com/office/drawing/2014/main" id="{09133F3A-89D9-4CE2-AA5C-54FF75725A2A}"/>
              </a:ext>
            </a:extLst>
          </p:cNvPr>
          <p:cNvPicPr>
            <a:picLocks noChangeAspect="1"/>
          </p:cNvPicPr>
          <p:nvPr/>
        </p:nvPicPr>
        <p:blipFill>
          <a:blip r:embed="rId8"/>
          <a:stretch>
            <a:fillRect/>
          </a:stretch>
        </p:blipFill>
        <p:spPr>
          <a:xfrm>
            <a:off x="809503" y="6057901"/>
            <a:ext cx="5326978" cy="3200399"/>
          </a:xfrm>
          <a:prstGeom prst="rect">
            <a:avLst/>
          </a:prstGeom>
        </p:spPr>
      </p:pic>
      <p:pic>
        <p:nvPicPr>
          <p:cNvPr id="12" name="Picture 12"/>
          <p:cNvPicPr>
            <a:picLocks noChangeAspect="1"/>
          </p:cNvPicPr>
          <p:nvPr/>
        </p:nvPicPr>
        <p:blipFill>
          <a:blip r:embed="rId9"/>
          <a:srcRect/>
          <a:stretch>
            <a:fillRect/>
          </a:stretch>
        </p:blipFill>
        <p:spPr>
          <a:xfrm>
            <a:off x="914400" y="8106742"/>
            <a:ext cx="1140338" cy="104299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EFE1"/>
        </a:solidFill>
        <a:effectLst/>
      </p:bgPr>
    </p:bg>
    <p:spTree>
      <p:nvGrpSpPr>
        <p:cNvPr id="1" name=""/>
        <p:cNvGrpSpPr/>
        <p:nvPr/>
      </p:nvGrpSpPr>
      <p:grpSpPr>
        <a:xfrm>
          <a:off x="0" y="0"/>
          <a:ext cx="0" cy="0"/>
          <a:chOff x="0" y="0"/>
          <a:chExt cx="0" cy="0"/>
        </a:xfrm>
      </p:grpSpPr>
      <p:sp>
        <p:nvSpPr>
          <p:cNvPr id="2" name="AutoShape 2"/>
          <p:cNvSpPr/>
          <p:nvPr/>
        </p:nvSpPr>
        <p:spPr>
          <a:xfrm>
            <a:off x="1684976" y="8658293"/>
            <a:ext cx="14918048" cy="0"/>
          </a:xfrm>
          <a:prstGeom prst="line">
            <a:avLst/>
          </a:prstGeom>
          <a:ln w="9525" cap="rnd">
            <a:solidFill>
              <a:srgbClr val="000000"/>
            </a:solidFill>
            <a:prstDash val="solid"/>
            <a:headEnd type="none" w="sm" len="sm"/>
            <a:tailEnd type="none" w="sm" len="sm"/>
          </a:ln>
        </p:spPr>
      </p:sp>
      <p:grpSp>
        <p:nvGrpSpPr>
          <p:cNvPr id="3" name="Group 3"/>
          <p:cNvGrpSpPr/>
          <p:nvPr/>
        </p:nvGrpSpPr>
        <p:grpSpPr>
          <a:xfrm>
            <a:off x="3649895" y="343670"/>
            <a:ext cx="12300704" cy="810660"/>
            <a:chOff x="0" y="0"/>
            <a:chExt cx="19251315" cy="1268730"/>
          </a:xfrm>
        </p:grpSpPr>
        <p:sp>
          <p:nvSpPr>
            <p:cNvPr id="4" name="Freeform 4"/>
            <p:cNvSpPr/>
            <p:nvPr/>
          </p:nvSpPr>
          <p:spPr>
            <a:xfrm>
              <a:off x="0" y="0"/>
              <a:ext cx="19251315" cy="1268730"/>
            </a:xfrm>
            <a:custGeom>
              <a:avLst/>
              <a:gdLst/>
              <a:ahLst/>
              <a:cxnLst/>
              <a:rect l="l" t="t" r="r" b="b"/>
              <a:pathLst>
                <a:path w="19251315" h="1268730">
                  <a:moveTo>
                    <a:pt x="735330" y="0"/>
                  </a:moveTo>
                  <a:lnTo>
                    <a:pt x="0" y="1268730"/>
                  </a:lnTo>
                  <a:lnTo>
                    <a:pt x="19251315" y="1268730"/>
                  </a:lnTo>
                  <a:lnTo>
                    <a:pt x="18515985" y="0"/>
                  </a:lnTo>
                  <a:close/>
                </a:path>
              </a:pathLst>
            </a:custGeom>
            <a:solidFill>
              <a:srgbClr val="99B951"/>
            </a:solidFill>
          </p:spPr>
        </p:sp>
      </p:grpSp>
      <p:sp>
        <p:nvSpPr>
          <p:cNvPr id="5" name="TextBox 5"/>
          <p:cNvSpPr txBox="1"/>
          <p:nvPr/>
        </p:nvSpPr>
        <p:spPr>
          <a:xfrm>
            <a:off x="2033754" y="1571098"/>
            <a:ext cx="14908590" cy="1108710"/>
          </a:xfrm>
          <a:prstGeom prst="rect">
            <a:avLst/>
          </a:prstGeom>
        </p:spPr>
        <p:txBody>
          <a:bodyPr lIns="0" tIns="0" rIns="0" bIns="0" rtlCol="0" anchor="t">
            <a:spAutoFit/>
          </a:bodyPr>
          <a:lstStyle/>
          <a:p>
            <a:pPr algn="ctr">
              <a:lnSpc>
                <a:spcPts val="2940"/>
              </a:lnSpc>
              <a:spcBef>
                <a:spcPct val="0"/>
              </a:spcBef>
            </a:pPr>
            <a:r>
              <a:rPr lang="en-US" sz="2100">
                <a:solidFill>
                  <a:srgbClr val="192954"/>
                </a:solidFill>
                <a:latin typeface="Aileron Heavy"/>
              </a:rPr>
              <a:t>The Coronavirus is a public health hurricane that caused an economic tornado.   As this tempest of wicked winds calms, our world is forever changed.  If recovery is defined as the act of returning to normal, waiting for recovery is folly.  This is A NEW TOMORROW.  Some big questions we are asking: </a:t>
            </a:r>
          </a:p>
        </p:txBody>
      </p:sp>
      <p:grpSp>
        <p:nvGrpSpPr>
          <p:cNvPr id="6" name="Group 6"/>
          <p:cNvGrpSpPr/>
          <p:nvPr/>
        </p:nvGrpSpPr>
        <p:grpSpPr>
          <a:xfrm>
            <a:off x="475510" y="3500734"/>
            <a:ext cx="553190" cy="553190"/>
            <a:chOff x="0" y="0"/>
            <a:chExt cx="737587" cy="737587"/>
          </a:xfrm>
        </p:grpSpPr>
        <p:grpSp>
          <p:nvGrpSpPr>
            <p:cNvPr id="7" name="Group 7"/>
            <p:cNvGrpSpPr/>
            <p:nvPr/>
          </p:nvGrpSpPr>
          <p:grpSpPr>
            <a:xfrm>
              <a:off x="0" y="0"/>
              <a:ext cx="737587" cy="737587"/>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B951"/>
              </a:solidFill>
            </p:spPr>
          </p:sp>
        </p:grpSp>
        <p:sp>
          <p:nvSpPr>
            <p:cNvPr id="9" name="TextBox 9"/>
            <p:cNvSpPr txBox="1"/>
            <p:nvPr/>
          </p:nvSpPr>
          <p:spPr>
            <a:xfrm>
              <a:off x="203237" y="73995"/>
              <a:ext cx="331113" cy="494347"/>
            </a:xfrm>
            <a:prstGeom prst="rect">
              <a:avLst/>
            </a:prstGeom>
          </p:spPr>
          <p:txBody>
            <a:bodyPr lIns="0" tIns="0" rIns="0" bIns="0" rtlCol="0" anchor="t">
              <a:spAutoFit/>
            </a:bodyPr>
            <a:lstStyle/>
            <a:p>
              <a:pPr algn="ctr">
                <a:lnSpc>
                  <a:spcPts val="3301"/>
                </a:lnSpc>
              </a:pPr>
              <a:r>
                <a:rPr lang="en-US" sz="1988" spc="87">
                  <a:solidFill>
                    <a:srgbClr val="F1EFE1"/>
                  </a:solidFill>
                  <a:latin typeface="Aileron Heavy Bold"/>
                </a:rPr>
                <a:t>1</a:t>
              </a:r>
            </a:p>
          </p:txBody>
        </p:sp>
      </p:grpSp>
      <p:grpSp>
        <p:nvGrpSpPr>
          <p:cNvPr id="10" name="Group 10"/>
          <p:cNvGrpSpPr/>
          <p:nvPr/>
        </p:nvGrpSpPr>
        <p:grpSpPr>
          <a:xfrm>
            <a:off x="4491495" y="3476207"/>
            <a:ext cx="550722" cy="553190"/>
            <a:chOff x="1645" y="-32900"/>
            <a:chExt cx="734296" cy="737587"/>
          </a:xfrm>
        </p:grpSpPr>
        <p:grpSp>
          <p:nvGrpSpPr>
            <p:cNvPr id="11" name="Group 11"/>
            <p:cNvGrpSpPr/>
            <p:nvPr/>
          </p:nvGrpSpPr>
          <p:grpSpPr>
            <a:xfrm>
              <a:off x="1645" y="-32900"/>
              <a:ext cx="734296" cy="737587"/>
              <a:chOff x="14165" y="-283241"/>
              <a:chExt cx="6321670" cy="6350000"/>
            </a:xfrm>
          </p:grpSpPr>
          <p:sp>
            <p:nvSpPr>
              <p:cNvPr id="12" name="Freeform 12"/>
              <p:cNvSpPr/>
              <p:nvPr/>
            </p:nvSpPr>
            <p:spPr>
              <a:xfrm>
                <a:off x="14165" y="-283241"/>
                <a:ext cx="6321670"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B951"/>
              </a:solidFill>
            </p:spPr>
          </p:sp>
        </p:grpSp>
        <p:sp>
          <p:nvSpPr>
            <p:cNvPr id="13" name="TextBox 13"/>
            <p:cNvSpPr txBox="1"/>
            <p:nvPr/>
          </p:nvSpPr>
          <p:spPr>
            <a:xfrm>
              <a:off x="203237" y="15533"/>
              <a:ext cx="331113" cy="494347"/>
            </a:xfrm>
            <a:prstGeom prst="rect">
              <a:avLst/>
            </a:prstGeom>
          </p:spPr>
          <p:txBody>
            <a:bodyPr lIns="0" tIns="0" rIns="0" bIns="0" rtlCol="0" anchor="t">
              <a:spAutoFit/>
            </a:bodyPr>
            <a:lstStyle/>
            <a:p>
              <a:pPr algn="ctr">
                <a:lnSpc>
                  <a:spcPts val="3301"/>
                </a:lnSpc>
              </a:pPr>
              <a:r>
                <a:rPr lang="en-US" sz="1988" spc="87" dirty="0">
                  <a:solidFill>
                    <a:srgbClr val="F1EFE1"/>
                  </a:solidFill>
                  <a:latin typeface="Aileron Heavy Bold"/>
                </a:rPr>
                <a:t>2</a:t>
              </a:r>
            </a:p>
          </p:txBody>
        </p:sp>
      </p:grpSp>
      <p:grpSp>
        <p:nvGrpSpPr>
          <p:cNvPr id="14" name="Group 14"/>
          <p:cNvGrpSpPr/>
          <p:nvPr/>
        </p:nvGrpSpPr>
        <p:grpSpPr>
          <a:xfrm>
            <a:off x="4490261" y="5725915"/>
            <a:ext cx="553190" cy="553190"/>
            <a:chOff x="0" y="0"/>
            <a:chExt cx="737587" cy="737587"/>
          </a:xfrm>
        </p:grpSpPr>
        <p:grpSp>
          <p:nvGrpSpPr>
            <p:cNvPr id="15" name="Group 15"/>
            <p:cNvGrpSpPr/>
            <p:nvPr/>
          </p:nvGrpSpPr>
          <p:grpSpPr>
            <a:xfrm>
              <a:off x="0" y="0"/>
              <a:ext cx="737587" cy="737587"/>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B951"/>
              </a:solidFill>
            </p:spPr>
          </p:sp>
        </p:grpSp>
        <p:sp>
          <p:nvSpPr>
            <p:cNvPr id="17" name="TextBox 17"/>
            <p:cNvSpPr txBox="1"/>
            <p:nvPr/>
          </p:nvSpPr>
          <p:spPr>
            <a:xfrm>
              <a:off x="203237" y="73995"/>
              <a:ext cx="331113" cy="494347"/>
            </a:xfrm>
            <a:prstGeom prst="rect">
              <a:avLst/>
            </a:prstGeom>
          </p:spPr>
          <p:txBody>
            <a:bodyPr lIns="0" tIns="0" rIns="0" bIns="0" rtlCol="0" anchor="t">
              <a:spAutoFit/>
            </a:bodyPr>
            <a:lstStyle/>
            <a:p>
              <a:pPr algn="ctr">
                <a:lnSpc>
                  <a:spcPts val="3301"/>
                </a:lnSpc>
              </a:pPr>
              <a:r>
                <a:rPr lang="en-US" sz="1988" spc="87">
                  <a:solidFill>
                    <a:srgbClr val="F1EFE1"/>
                  </a:solidFill>
                  <a:latin typeface="Aileron Heavy Bold"/>
                </a:rPr>
                <a:t>4</a:t>
              </a:r>
            </a:p>
          </p:txBody>
        </p:sp>
      </p:grpSp>
      <p:grpSp>
        <p:nvGrpSpPr>
          <p:cNvPr id="18" name="Group 18"/>
          <p:cNvGrpSpPr/>
          <p:nvPr/>
        </p:nvGrpSpPr>
        <p:grpSpPr>
          <a:xfrm>
            <a:off x="9311564" y="5734000"/>
            <a:ext cx="553190" cy="553190"/>
            <a:chOff x="0" y="0"/>
            <a:chExt cx="737587" cy="737587"/>
          </a:xfrm>
        </p:grpSpPr>
        <p:grpSp>
          <p:nvGrpSpPr>
            <p:cNvPr id="19" name="Group 19"/>
            <p:cNvGrpSpPr/>
            <p:nvPr/>
          </p:nvGrpSpPr>
          <p:grpSpPr>
            <a:xfrm>
              <a:off x="0" y="0"/>
              <a:ext cx="737587" cy="737587"/>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B951"/>
              </a:solidFill>
            </p:spPr>
          </p:sp>
        </p:grpSp>
        <p:sp>
          <p:nvSpPr>
            <p:cNvPr id="21" name="TextBox 21"/>
            <p:cNvSpPr txBox="1"/>
            <p:nvPr/>
          </p:nvSpPr>
          <p:spPr>
            <a:xfrm>
              <a:off x="203237" y="73995"/>
              <a:ext cx="331113" cy="494347"/>
            </a:xfrm>
            <a:prstGeom prst="rect">
              <a:avLst/>
            </a:prstGeom>
          </p:spPr>
          <p:txBody>
            <a:bodyPr lIns="0" tIns="0" rIns="0" bIns="0" rtlCol="0" anchor="t">
              <a:spAutoFit/>
            </a:bodyPr>
            <a:lstStyle/>
            <a:p>
              <a:pPr algn="ctr">
                <a:lnSpc>
                  <a:spcPts val="3301"/>
                </a:lnSpc>
              </a:pPr>
              <a:r>
                <a:rPr lang="en-US" sz="1988" spc="87">
                  <a:solidFill>
                    <a:srgbClr val="F1EFE1"/>
                  </a:solidFill>
                  <a:latin typeface="Aileron Heavy Bold"/>
                </a:rPr>
                <a:t>5</a:t>
              </a:r>
            </a:p>
          </p:txBody>
        </p:sp>
      </p:grpSp>
      <p:grpSp>
        <p:nvGrpSpPr>
          <p:cNvPr id="22" name="Group 22"/>
          <p:cNvGrpSpPr/>
          <p:nvPr/>
        </p:nvGrpSpPr>
        <p:grpSpPr>
          <a:xfrm>
            <a:off x="9211454" y="3253159"/>
            <a:ext cx="674888" cy="772152"/>
            <a:chOff x="-5054703" y="-292147"/>
            <a:chExt cx="899851" cy="1029537"/>
          </a:xfrm>
        </p:grpSpPr>
        <p:grpSp>
          <p:nvGrpSpPr>
            <p:cNvPr id="23" name="Group 23"/>
            <p:cNvGrpSpPr/>
            <p:nvPr/>
          </p:nvGrpSpPr>
          <p:grpSpPr>
            <a:xfrm>
              <a:off x="-5054703" y="-197"/>
              <a:ext cx="734296" cy="737587"/>
              <a:chOff x="-43516733" y="-1699"/>
              <a:chExt cx="6321670" cy="6350000"/>
            </a:xfrm>
          </p:grpSpPr>
          <p:sp>
            <p:nvSpPr>
              <p:cNvPr id="24" name="Freeform 24"/>
              <p:cNvSpPr/>
              <p:nvPr/>
            </p:nvSpPr>
            <p:spPr>
              <a:xfrm>
                <a:off x="-43516733" y="-1699"/>
                <a:ext cx="6321670"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B951"/>
              </a:solidFill>
            </p:spPr>
          </p:sp>
        </p:grpSp>
        <p:sp>
          <p:nvSpPr>
            <p:cNvPr id="25" name="TextBox 25"/>
            <p:cNvSpPr txBox="1"/>
            <p:nvPr/>
          </p:nvSpPr>
          <p:spPr>
            <a:xfrm>
              <a:off x="-4485965" y="-292147"/>
              <a:ext cx="331113" cy="494347"/>
            </a:xfrm>
            <a:prstGeom prst="rect">
              <a:avLst/>
            </a:prstGeom>
          </p:spPr>
          <p:txBody>
            <a:bodyPr lIns="0" tIns="0" rIns="0" bIns="0" rtlCol="0" anchor="t">
              <a:spAutoFit/>
            </a:bodyPr>
            <a:lstStyle/>
            <a:p>
              <a:pPr algn="ctr">
                <a:lnSpc>
                  <a:spcPts val="3301"/>
                </a:lnSpc>
              </a:pPr>
              <a:r>
                <a:rPr lang="en-US" sz="1988" spc="87" dirty="0">
                  <a:solidFill>
                    <a:srgbClr val="F1EFE1"/>
                  </a:solidFill>
                  <a:latin typeface="Aileron Heavy Bold"/>
                </a:rPr>
                <a:t>3</a:t>
              </a:r>
            </a:p>
          </p:txBody>
        </p:sp>
      </p:grpSp>
      <p:grpSp>
        <p:nvGrpSpPr>
          <p:cNvPr id="26" name="Group 26"/>
          <p:cNvGrpSpPr/>
          <p:nvPr/>
        </p:nvGrpSpPr>
        <p:grpSpPr>
          <a:xfrm>
            <a:off x="1305295" y="3500734"/>
            <a:ext cx="2826097" cy="4481896"/>
            <a:chOff x="0" y="0"/>
            <a:chExt cx="3768129" cy="5975861"/>
          </a:xfrm>
        </p:grpSpPr>
        <p:sp>
          <p:nvSpPr>
            <p:cNvPr id="27" name="TextBox 27"/>
            <p:cNvSpPr txBox="1"/>
            <p:nvPr/>
          </p:nvSpPr>
          <p:spPr>
            <a:xfrm>
              <a:off x="3905" y="-95250"/>
              <a:ext cx="3760318" cy="1696974"/>
            </a:xfrm>
            <a:prstGeom prst="rect">
              <a:avLst/>
            </a:prstGeom>
          </p:spPr>
          <p:txBody>
            <a:bodyPr lIns="0" tIns="0" rIns="0" bIns="0" rtlCol="0" anchor="t">
              <a:spAutoFit/>
            </a:bodyPr>
            <a:lstStyle/>
            <a:p>
              <a:pPr>
                <a:lnSpc>
                  <a:spcPts val="3486"/>
                </a:lnSpc>
              </a:pPr>
              <a:r>
                <a:rPr lang="en-US" sz="2100" spc="92">
                  <a:solidFill>
                    <a:srgbClr val="192954"/>
                  </a:solidFill>
                  <a:latin typeface="Aileron Heavy Bold"/>
                </a:rPr>
                <a:t>WHAT IS THE FUTURE OF PEOPLE SPACE?</a:t>
              </a:r>
            </a:p>
          </p:txBody>
        </p:sp>
        <p:sp>
          <p:nvSpPr>
            <p:cNvPr id="28" name="TextBox 28"/>
            <p:cNvSpPr txBox="1"/>
            <p:nvPr/>
          </p:nvSpPr>
          <p:spPr>
            <a:xfrm>
              <a:off x="0" y="1735541"/>
              <a:ext cx="3768129" cy="4240320"/>
            </a:xfrm>
            <a:prstGeom prst="rect">
              <a:avLst/>
            </a:prstGeom>
          </p:spPr>
          <p:txBody>
            <a:bodyPr lIns="0" tIns="0" rIns="0" bIns="0" rtlCol="0" anchor="t">
              <a:spAutoFit/>
            </a:bodyPr>
            <a:lstStyle/>
            <a:p>
              <a:pPr marL="391400" lvl="1" indent="-195700">
                <a:lnSpc>
                  <a:spcPts val="2538"/>
                </a:lnSpc>
                <a:buFont typeface="Arial"/>
                <a:buChar char="•"/>
              </a:pPr>
              <a:r>
                <a:rPr lang="en-US" sz="1812">
                  <a:solidFill>
                    <a:srgbClr val="192954"/>
                  </a:solidFill>
                  <a:latin typeface="Aileron Regular"/>
                </a:rPr>
                <a:t>Will jobs be chasing people instead of people chasing johs?</a:t>
              </a:r>
            </a:p>
            <a:p>
              <a:pPr marL="391400" lvl="1" indent="-195700">
                <a:lnSpc>
                  <a:spcPts val="2538"/>
                </a:lnSpc>
                <a:buFont typeface="Arial"/>
                <a:buChar char="•"/>
              </a:pPr>
              <a:r>
                <a:rPr lang="en-US" sz="1812">
                  <a:solidFill>
                    <a:srgbClr val="192954"/>
                  </a:solidFill>
                  <a:latin typeface="Aileron Regular"/>
                </a:rPr>
                <a:t>Will resumes have addresses anymore?</a:t>
              </a:r>
            </a:p>
            <a:p>
              <a:pPr marL="391400" lvl="1" indent="-195700">
                <a:lnSpc>
                  <a:spcPts val="2538"/>
                </a:lnSpc>
                <a:buFont typeface="Arial"/>
                <a:buChar char="•"/>
              </a:pPr>
              <a:r>
                <a:rPr lang="en-US" sz="1812">
                  <a:solidFill>
                    <a:srgbClr val="192954"/>
                  </a:solidFill>
                  <a:latin typeface="Aileron Regular"/>
                </a:rPr>
                <a:t>In a hybrid/WFH world, what are the implications for the nurturing of teams and organizational culture? </a:t>
              </a:r>
            </a:p>
          </p:txBody>
        </p:sp>
      </p:grpSp>
      <p:sp>
        <p:nvSpPr>
          <p:cNvPr id="29" name="TextBox 29"/>
          <p:cNvSpPr txBox="1"/>
          <p:nvPr/>
        </p:nvSpPr>
        <p:spPr>
          <a:xfrm>
            <a:off x="10053431" y="3405775"/>
            <a:ext cx="8150008" cy="1296252"/>
          </a:xfrm>
          <a:prstGeom prst="rect">
            <a:avLst/>
          </a:prstGeom>
        </p:spPr>
        <p:txBody>
          <a:bodyPr lIns="0" tIns="0" rIns="0" bIns="0" rtlCol="0" anchor="t">
            <a:spAutoFit/>
          </a:bodyPr>
          <a:lstStyle/>
          <a:p>
            <a:pPr>
              <a:lnSpc>
                <a:spcPts val="3485"/>
              </a:lnSpc>
            </a:pPr>
            <a:r>
              <a:rPr lang="en-US" sz="2099" spc="92" dirty="0">
                <a:solidFill>
                  <a:srgbClr val="192954"/>
                </a:solidFill>
                <a:latin typeface="Aileron Heavy Bold"/>
              </a:rPr>
              <a:t>CAN AMERICA BECOME A MANUFACTURING CENTER AGAIN, PARTICULARLY FOR PHARMACEUTICALS, SEMICONDUCTORS, AND MEDICAL SUPPLIES &amp; PPE?</a:t>
            </a:r>
          </a:p>
        </p:txBody>
      </p:sp>
      <p:sp>
        <p:nvSpPr>
          <p:cNvPr id="30" name="TextBox 30"/>
          <p:cNvSpPr txBox="1"/>
          <p:nvPr/>
        </p:nvSpPr>
        <p:spPr>
          <a:xfrm>
            <a:off x="5361036" y="5630665"/>
            <a:ext cx="3155789" cy="1737868"/>
          </a:xfrm>
          <a:prstGeom prst="rect">
            <a:avLst/>
          </a:prstGeom>
        </p:spPr>
        <p:txBody>
          <a:bodyPr lIns="0" tIns="0" rIns="0" bIns="0" rtlCol="0" anchor="t">
            <a:spAutoFit/>
          </a:bodyPr>
          <a:lstStyle/>
          <a:p>
            <a:pPr>
              <a:lnSpc>
                <a:spcPts val="3485"/>
              </a:lnSpc>
            </a:pPr>
            <a:r>
              <a:rPr lang="en-US" sz="2099" spc="92" dirty="0">
                <a:solidFill>
                  <a:srgbClr val="192954"/>
                </a:solidFill>
                <a:latin typeface="Aileron Heavy Bold"/>
              </a:rPr>
              <a:t>WHAT IS THE FUTURE OF PRESENTATIONS AND BUSINESS TRAVEL?</a:t>
            </a:r>
          </a:p>
        </p:txBody>
      </p:sp>
      <p:sp>
        <p:nvSpPr>
          <p:cNvPr id="31" name="TextBox 31"/>
          <p:cNvSpPr txBox="1"/>
          <p:nvPr/>
        </p:nvSpPr>
        <p:spPr>
          <a:xfrm>
            <a:off x="10161980" y="5591640"/>
            <a:ext cx="3155789" cy="1737868"/>
          </a:xfrm>
          <a:prstGeom prst="rect">
            <a:avLst/>
          </a:prstGeom>
        </p:spPr>
        <p:txBody>
          <a:bodyPr lIns="0" tIns="0" rIns="0" bIns="0" rtlCol="0" anchor="t">
            <a:spAutoFit/>
          </a:bodyPr>
          <a:lstStyle/>
          <a:p>
            <a:pPr>
              <a:lnSpc>
                <a:spcPts val="3485"/>
              </a:lnSpc>
            </a:pPr>
            <a:r>
              <a:rPr lang="en-US" sz="2099" spc="92" dirty="0">
                <a:solidFill>
                  <a:srgbClr val="192954"/>
                </a:solidFill>
                <a:latin typeface="Aileron Heavy Bold"/>
              </a:rPr>
              <a:t>WHAT WILL WE DO IN THE FUTURE THAT WE DIDN'T DO BEFORE THE PANDEMIC?</a:t>
            </a:r>
          </a:p>
        </p:txBody>
      </p:sp>
      <p:sp>
        <p:nvSpPr>
          <p:cNvPr id="33" name="TextBox 33"/>
          <p:cNvSpPr txBox="1"/>
          <p:nvPr/>
        </p:nvSpPr>
        <p:spPr>
          <a:xfrm>
            <a:off x="5486400" y="3457061"/>
            <a:ext cx="3155790" cy="1296252"/>
          </a:xfrm>
          <a:prstGeom prst="rect">
            <a:avLst/>
          </a:prstGeom>
        </p:spPr>
        <p:txBody>
          <a:bodyPr lIns="0" tIns="0" rIns="0" bIns="0" rtlCol="0" anchor="t">
            <a:spAutoFit/>
          </a:bodyPr>
          <a:lstStyle/>
          <a:p>
            <a:pPr>
              <a:lnSpc>
                <a:spcPts val="3485"/>
              </a:lnSpc>
            </a:pPr>
            <a:r>
              <a:rPr lang="en-US" sz="2099" spc="92" dirty="0">
                <a:solidFill>
                  <a:srgbClr val="192954"/>
                </a:solidFill>
                <a:latin typeface="Aileron Heavy Bold"/>
              </a:rPr>
              <a:t>WHAT IS THE FUTURE OF BRICK-AND-MORTAR RETAIL?</a:t>
            </a:r>
          </a:p>
        </p:txBody>
      </p:sp>
      <p:grpSp>
        <p:nvGrpSpPr>
          <p:cNvPr id="35" name="Group 35"/>
          <p:cNvGrpSpPr/>
          <p:nvPr/>
        </p:nvGrpSpPr>
        <p:grpSpPr>
          <a:xfrm>
            <a:off x="14197635" y="5650825"/>
            <a:ext cx="553190" cy="555227"/>
            <a:chOff x="0" y="0"/>
            <a:chExt cx="737587" cy="740303"/>
          </a:xfrm>
        </p:grpSpPr>
        <p:grpSp>
          <p:nvGrpSpPr>
            <p:cNvPr id="36" name="Group 36"/>
            <p:cNvGrpSpPr/>
            <p:nvPr/>
          </p:nvGrpSpPr>
          <p:grpSpPr>
            <a:xfrm>
              <a:off x="0" y="0"/>
              <a:ext cx="737587" cy="740303"/>
              <a:chOff x="0" y="0"/>
              <a:chExt cx="6350000" cy="6350000"/>
            </a:xfrm>
          </p:grpSpPr>
          <p:sp>
            <p:nvSpPr>
              <p:cNvPr id="37" name="Freeform 3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B951"/>
              </a:solidFill>
            </p:spPr>
          </p:sp>
        </p:grpSp>
        <p:sp>
          <p:nvSpPr>
            <p:cNvPr id="38" name="TextBox 38"/>
            <p:cNvSpPr txBox="1"/>
            <p:nvPr/>
          </p:nvSpPr>
          <p:spPr>
            <a:xfrm>
              <a:off x="203237" y="73995"/>
              <a:ext cx="331113" cy="497063"/>
            </a:xfrm>
            <a:prstGeom prst="rect">
              <a:avLst/>
            </a:prstGeom>
          </p:spPr>
          <p:txBody>
            <a:bodyPr lIns="0" tIns="0" rIns="0" bIns="0" rtlCol="0" anchor="t">
              <a:spAutoFit/>
            </a:bodyPr>
            <a:lstStyle/>
            <a:p>
              <a:pPr algn="ctr">
                <a:lnSpc>
                  <a:spcPts val="3301"/>
                </a:lnSpc>
              </a:pPr>
              <a:r>
                <a:rPr lang="en-US" sz="1988" spc="87">
                  <a:solidFill>
                    <a:srgbClr val="F1EFE1"/>
                  </a:solidFill>
                  <a:latin typeface="Aileron Heavy Bold"/>
                </a:rPr>
                <a:t>6</a:t>
              </a:r>
            </a:p>
          </p:txBody>
        </p:sp>
      </p:grpSp>
      <p:grpSp>
        <p:nvGrpSpPr>
          <p:cNvPr id="39" name="Group 39"/>
          <p:cNvGrpSpPr/>
          <p:nvPr/>
        </p:nvGrpSpPr>
        <p:grpSpPr>
          <a:xfrm>
            <a:off x="14380394" y="5554417"/>
            <a:ext cx="3813770" cy="1676185"/>
            <a:chOff x="0" y="-100120"/>
            <a:chExt cx="5085025" cy="2234913"/>
          </a:xfrm>
        </p:grpSpPr>
        <p:sp>
          <p:nvSpPr>
            <p:cNvPr id="40" name="TextBox 40"/>
            <p:cNvSpPr txBox="1"/>
            <p:nvPr/>
          </p:nvSpPr>
          <p:spPr>
            <a:xfrm>
              <a:off x="877306" y="-100120"/>
              <a:ext cx="4207719" cy="1696974"/>
            </a:xfrm>
            <a:prstGeom prst="rect">
              <a:avLst/>
            </a:prstGeom>
          </p:spPr>
          <p:txBody>
            <a:bodyPr lIns="0" tIns="0" rIns="0" bIns="0" rtlCol="0" anchor="t">
              <a:spAutoFit/>
            </a:bodyPr>
            <a:lstStyle/>
            <a:p>
              <a:pPr>
                <a:lnSpc>
                  <a:spcPts val="3485"/>
                </a:lnSpc>
              </a:pPr>
              <a:r>
                <a:rPr lang="en-US" sz="2099" spc="92" dirty="0">
                  <a:solidFill>
                    <a:srgbClr val="192954"/>
                  </a:solidFill>
                  <a:latin typeface="Aileron Heavy Bold"/>
                </a:rPr>
                <a:t>HOW DO WE CONNECT WITH EVERYONE?</a:t>
              </a:r>
            </a:p>
          </p:txBody>
        </p:sp>
        <p:sp>
          <p:nvSpPr>
            <p:cNvPr id="41" name="TextBox 41"/>
            <p:cNvSpPr txBox="1"/>
            <p:nvPr/>
          </p:nvSpPr>
          <p:spPr>
            <a:xfrm>
              <a:off x="0" y="1734320"/>
              <a:ext cx="4216459" cy="400473"/>
            </a:xfrm>
            <a:prstGeom prst="rect">
              <a:avLst/>
            </a:prstGeom>
          </p:spPr>
          <p:txBody>
            <a:bodyPr lIns="0" tIns="0" rIns="0" bIns="0" rtlCol="0" anchor="t">
              <a:spAutoFit/>
            </a:bodyPr>
            <a:lstStyle/>
            <a:p>
              <a:pPr>
                <a:lnSpc>
                  <a:spcPts val="2520"/>
                </a:lnSpc>
                <a:spcBef>
                  <a:spcPct val="0"/>
                </a:spcBef>
              </a:pPr>
              <a:endParaRPr/>
            </a:p>
          </p:txBody>
        </p:sp>
      </p:grpSp>
      <p:sp>
        <p:nvSpPr>
          <p:cNvPr id="42" name="TextBox 42"/>
          <p:cNvSpPr txBox="1"/>
          <p:nvPr/>
        </p:nvSpPr>
        <p:spPr>
          <a:xfrm>
            <a:off x="3154023" y="145208"/>
            <a:ext cx="13292449" cy="1126490"/>
          </a:xfrm>
          <a:prstGeom prst="rect">
            <a:avLst/>
          </a:prstGeom>
        </p:spPr>
        <p:txBody>
          <a:bodyPr lIns="0" tIns="0" rIns="0" bIns="0" rtlCol="0" anchor="t">
            <a:spAutoFit/>
          </a:bodyPr>
          <a:lstStyle/>
          <a:p>
            <a:pPr algn="ctr">
              <a:lnSpc>
                <a:spcPts val="8260"/>
              </a:lnSpc>
            </a:pPr>
            <a:r>
              <a:rPr lang="en-US" sz="5900">
                <a:solidFill>
                  <a:srgbClr val="002F42"/>
                </a:solidFill>
                <a:latin typeface="Kollektif Bold"/>
              </a:rPr>
              <a:t>Big Questions: A New Tomorrow</a:t>
            </a:r>
          </a:p>
        </p:txBody>
      </p:sp>
      <p:sp>
        <p:nvSpPr>
          <p:cNvPr id="43" name="TextBox 42">
            <a:extLst>
              <a:ext uri="{FF2B5EF4-FFF2-40B4-BE49-F238E27FC236}">
                <a16:creationId xmlns:a16="http://schemas.microsoft.com/office/drawing/2014/main" id="{48AFACA6-5409-4165-A0CA-0E5363AADB6E}"/>
              </a:ext>
            </a:extLst>
          </p:cNvPr>
          <p:cNvSpPr txBox="1"/>
          <p:nvPr/>
        </p:nvSpPr>
        <p:spPr>
          <a:xfrm>
            <a:off x="16904244" y="9334500"/>
            <a:ext cx="1066800" cy="461665"/>
          </a:xfrm>
          <a:prstGeom prst="rect">
            <a:avLst/>
          </a:prstGeom>
          <a:noFill/>
        </p:spPr>
        <p:txBody>
          <a:bodyPr wrap="square" rtlCol="0">
            <a:spAutoFit/>
          </a:bodyPr>
          <a:lstStyle/>
          <a:p>
            <a:r>
              <a:rPr lang="en-US" sz="2400" dirty="0"/>
              <a:t>6</a:t>
            </a:r>
            <a:endParaRPr lang="en-US" dirty="0"/>
          </a:p>
        </p:txBody>
      </p:sp>
      <p:sp>
        <p:nvSpPr>
          <p:cNvPr id="44" name="TextBox 43">
            <a:extLst>
              <a:ext uri="{FF2B5EF4-FFF2-40B4-BE49-F238E27FC236}">
                <a16:creationId xmlns:a16="http://schemas.microsoft.com/office/drawing/2014/main" id="{EF2FA818-D31F-4F2C-8C70-317B70DC081A}"/>
              </a:ext>
            </a:extLst>
          </p:cNvPr>
          <p:cNvSpPr txBox="1"/>
          <p:nvPr/>
        </p:nvSpPr>
        <p:spPr>
          <a:xfrm>
            <a:off x="6972215" y="9292147"/>
            <a:ext cx="5029200" cy="461665"/>
          </a:xfrm>
          <a:prstGeom prst="rect">
            <a:avLst/>
          </a:prstGeom>
          <a:noFill/>
        </p:spPr>
        <p:txBody>
          <a:bodyPr wrap="square" rtlCol="0">
            <a:spAutoFit/>
          </a:bodyPr>
          <a:lstStyle/>
          <a:p>
            <a:r>
              <a:rPr lang="en-US" sz="2400" dirty="0">
                <a:solidFill>
                  <a:srgbClr val="192954"/>
                </a:solidFill>
                <a:latin typeface="Kollektif" panose="020B0604020202020204" charset="0"/>
              </a:rPr>
              <a:t>Growing Henrico’s Economy For All </a:t>
            </a:r>
          </a:p>
        </p:txBody>
      </p:sp>
      <p:sp>
        <p:nvSpPr>
          <p:cNvPr id="45" name="TextBox 44">
            <a:extLst>
              <a:ext uri="{FF2B5EF4-FFF2-40B4-BE49-F238E27FC236}">
                <a16:creationId xmlns:a16="http://schemas.microsoft.com/office/drawing/2014/main" id="{C447949C-7393-413A-B50F-AE3BD37BB937}"/>
              </a:ext>
            </a:extLst>
          </p:cNvPr>
          <p:cNvSpPr txBox="1"/>
          <p:nvPr/>
        </p:nvSpPr>
        <p:spPr>
          <a:xfrm>
            <a:off x="9305754" y="3540874"/>
            <a:ext cx="664505" cy="398571"/>
          </a:xfrm>
          <a:prstGeom prst="rect">
            <a:avLst/>
          </a:prstGeom>
          <a:noFill/>
        </p:spPr>
        <p:txBody>
          <a:bodyPr wrap="square" rtlCol="0">
            <a:spAutoFit/>
          </a:bodyPr>
          <a:lstStyle/>
          <a:p>
            <a:r>
              <a:rPr lang="en-US" sz="1990" dirty="0">
                <a:solidFill>
                  <a:schemeClr val="bg1"/>
                </a:solidFill>
                <a:latin typeface="Aileron Heavy Bold" panose="020B0604020202020204" charset="0"/>
              </a:rPr>
              <a:t>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EFE1"/>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66914" y="-55678"/>
            <a:ext cx="8997039" cy="8982644"/>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92954"/>
            </a:solidFill>
          </p:spPr>
        </p:sp>
      </p:grpSp>
      <p:sp>
        <p:nvSpPr>
          <p:cNvPr id="4" name="AutoShape 4"/>
          <p:cNvSpPr/>
          <p:nvPr/>
        </p:nvSpPr>
        <p:spPr>
          <a:xfrm>
            <a:off x="1684976" y="8658293"/>
            <a:ext cx="14918048" cy="0"/>
          </a:xfrm>
          <a:prstGeom prst="line">
            <a:avLst/>
          </a:prstGeom>
          <a:ln w="9525" cap="rnd">
            <a:solidFill>
              <a:srgbClr val="000000"/>
            </a:solidFill>
            <a:prstDash val="solid"/>
            <a:headEnd type="none" w="sm" len="sm"/>
            <a:tailEnd type="none" w="sm" len="sm"/>
          </a:ln>
        </p:spPr>
      </p:sp>
      <p:pic>
        <p:nvPicPr>
          <p:cNvPr id="5" name="Picture 5"/>
          <p:cNvPicPr>
            <a:picLocks noChangeAspect="1"/>
          </p:cNvPicPr>
          <p:nvPr/>
        </p:nvPicPr>
        <p:blipFill>
          <a:blip r:embed="rId3"/>
          <a:srcRect/>
          <a:stretch>
            <a:fillRect/>
          </a:stretch>
        </p:blipFill>
        <p:spPr>
          <a:xfrm>
            <a:off x="2334567" y="540525"/>
            <a:ext cx="5333737" cy="7885607"/>
          </a:xfrm>
          <a:prstGeom prst="rect">
            <a:avLst/>
          </a:prstGeom>
        </p:spPr>
      </p:pic>
      <p:grpSp>
        <p:nvGrpSpPr>
          <p:cNvPr id="6" name="Group 6"/>
          <p:cNvGrpSpPr/>
          <p:nvPr/>
        </p:nvGrpSpPr>
        <p:grpSpPr>
          <a:xfrm rot="-5400000">
            <a:off x="5345622" y="6103449"/>
            <a:ext cx="2324542" cy="2320823"/>
            <a:chOff x="0" y="0"/>
            <a:chExt cx="6350000" cy="6339840"/>
          </a:xfrm>
        </p:grpSpPr>
        <p:sp>
          <p:nvSpPr>
            <p:cNvPr id="7" name="Freeform 7"/>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99B951"/>
            </a:solidFill>
          </p:spPr>
        </p:sp>
      </p:grpSp>
      <p:sp>
        <p:nvSpPr>
          <p:cNvPr id="8" name="TextBox 8"/>
          <p:cNvSpPr txBox="1"/>
          <p:nvPr/>
        </p:nvSpPr>
        <p:spPr>
          <a:xfrm>
            <a:off x="8260478" y="3219698"/>
            <a:ext cx="8342545" cy="4595489"/>
          </a:xfrm>
          <a:prstGeom prst="rect">
            <a:avLst/>
          </a:prstGeom>
        </p:spPr>
        <p:txBody>
          <a:bodyPr lIns="0" tIns="0" rIns="0" bIns="0" rtlCol="0" anchor="t">
            <a:spAutoFit/>
          </a:bodyPr>
          <a:lstStyle/>
          <a:p>
            <a:pPr marL="551587" lvl="1" indent="-275793">
              <a:lnSpc>
                <a:spcPct val="200000"/>
              </a:lnSpc>
              <a:buFont typeface="Arial"/>
              <a:buChar char="•"/>
            </a:pPr>
            <a:r>
              <a:rPr lang="en-US" sz="2554" spc="25" dirty="0">
                <a:solidFill>
                  <a:srgbClr val="192954"/>
                </a:solidFill>
                <a:latin typeface="Aileron Regular"/>
              </a:rPr>
              <a:t>Listen with both ears and both eyes.</a:t>
            </a:r>
          </a:p>
          <a:p>
            <a:pPr marL="551587" lvl="1" indent="-275793">
              <a:lnSpc>
                <a:spcPct val="200000"/>
              </a:lnSpc>
              <a:buFont typeface="Arial"/>
              <a:buChar char="•"/>
            </a:pPr>
            <a:r>
              <a:rPr lang="en-US" sz="2554" spc="25" dirty="0">
                <a:solidFill>
                  <a:srgbClr val="192954"/>
                </a:solidFill>
                <a:latin typeface="Aileron Regular"/>
              </a:rPr>
              <a:t>Curiosity is a virtue - ask lots of good questions.</a:t>
            </a:r>
          </a:p>
          <a:p>
            <a:pPr marL="551587" lvl="1" indent="-275793">
              <a:lnSpc>
                <a:spcPct val="200000"/>
              </a:lnSpc>
              <a:buFont typeface="Arial"/>
              <a:buChar char="•"/>
            </a:pPr>
            <a:r>
              <a:rPr lang="en-US" sz="2554" spc="25" dirty="0">
                <a:solidFill>
                  <a:srgbClr val="192954"/>
                </a:solidFill>
                <a:latin typeface="Aileron Regular"/>
              </a:rPr>
              <a:t>A.I. is no substitute for R. E. (real empathy) - only people can discern, create, care, and bring to life.</a:t>
            </a:r>
          </a:p>
          <a:p>
            <a:pPr marL="551587" lvl="1" indent="-275793">
              <a:lnSpc>
                <a:spcPct val="200000"/>
              </a:lnSpc>
              <a:buFont typeface="Arial"/>
              <a:buChar char="•"/>
            </a:pPr>
            <a:r>
              <a:rPr lang="en-US" sz="2554" spc="25" dirty="0">
                <a:solidFill>
                  <a:srgbClr val="192954"/>
                </a:solidFill>
                <a:latin typeface="Aileron Regular"/>
              </a:rPr>
              <a:t>Ask daily - who is my neighbor and how can I serve?</a:t>
            </a:r>
          </a:p>
          <a:p>
            <a:pPr marL="551587" lvl="1" indent="-275793">
              <a:lnSpc>
                <a:spcPct val="200000"/>
              </a:lnSpc>
              <a:buFont typeface="Arial"/>
              <a:buChar char="•"/>
            </a:pPr>
            <a:r>
              <a:rPr lang="en-US" sz="2554" spc="25" dirty="0">
                <a:solidFill>
                  <a:srgbClr val="192954"/>
                </a:solidFill>
                <a:latin typeface="Aileron Regular"/>
              </a:rPr>
              <a:t>Re-discover the familiar – again and again.</a:t>
            </a:r>
          </a:p>
        </p:txBody>
      </p:sp>
      <p:grpSp>
        <p:nvGrpSpPr>
          <p:cNvPr id="9" name="Group 9"/>
          <p:cNvGrpSpPr/>
          <p:nvPr/>
        </p:nvGrpSpPr>
        <p:grpSpPr>
          <a:xfrm>
            <a:off x="8260478" y="1516484"/>
            <a:ext cx="8342545" cy="2368003"/>
            <a:chOff x="0" y="-28575"/>
            <a:chExt cx="11123394" cy="3157337"/>
          </a:xfrm>
        </p:grpSpPr>
        <p:sp>
          <p:nvSpPr>
            <p:cNvPr id="10" name="TextBox 10"/>
            <p:cNvSpPr txBox="1"/>
            <p:nvPr/>
          </p:nvSpPr>
          <p:spPr>
            <a:xfrm>
              <a:off x="0" y="2674737"/>
              <a:ext cx="11123394" cy="454025"/>
            </a:xfrm>
            <a:prstGeom prst="rect">
              <a:avLst/>
            </a:prstGeom>
          </p:spPr>
          <p:txBody>
            <a:bodyPr lIns="0" tIns="0" rIns="0" bIns="0" rtlCol="0" anchor="t">
              <a:spAutoFit/>
            </a:bodyPr>
            <a:lstStyle/>
            <a:p>
              <a:pPr>
                <a:lnSpc>
                  <a:spcPts val="2800"/>
                </a:lnSpc>
                <a:spcBef>
                  <a:spcPct val="0"/>
                </a:spcBef>
              </a:pPr>
              <a:endParaRPr lang="en-US" sz="2000" dirty="0">
                <a:solidFill>
                  <a:srgbClr val="192954"/>
                </a:solidFill>
                <a:latin typeface="Aileron Regular"/>
              </a:endParaRPr>
            </a:p>
          </p:txBody>
        </p:sp>
        <p:sp>
          <p:nvSpPr>
            <p:cNvPr id="11" name="TextBox 11"/>
            <p:cNvSpPr txBox="1"/>
            <p:nvPr/>
          </p:nvSpPr>
          <p:spPr>
            <a:xfrm>
              <a:off x="0" y="-28575"/>
              <a:ext cx="11123394" cy="2017646"/>
            </a:xfrm>
            <a:prstGeom prst="rect">
              <a:avLst/>
            </a:prstGeom>
          </p:spPr>
          <p:txBody>
            <a:bodyPr lIns="0" tIns="0" rIns="0" bIns="0" rtlCol="0" anchor="t">
              <a:spAutoFit/>
            </a:bodyPr>
            <a:lstStyle/>
            <a:p>
              <a:pPr algn="ctr">
                <a:lnSpc>
                  <a:spcPts val="5880"/>
                </a:lnSpc>
              </a:pPr>
              <a:r>
                <a:rPr lang="en-US" sz="5600" dirty="0">
                  <a:solidFill>
                    <a:srgbClr val="192954"/>
                  </a:solidFill>
                  <a:latin typeface="Kollektif Bold"/>
                </a:rPr>
                <a:t>Random Thoughts from a Middle-Aged Guy</a:t>
              </a:r>
            </a:p>
          </p:txBody>
        </p:sp>
      </p:grpSp>
      <p:sp>
        <p:nvSpPr>
          <p:cNvPr id="12" name="TextBox 11">
            <a:extLst>
              <a:ext uri="{FF2B5EF4-FFF2-40B4-BE49-F238E27FC236}">
                <a16:creationId xmlns:a16="http://schemas.microsoft.com/office/drawing/2014/main" id="{BF602AAA-4F99-483D-AF77-DC993509E2DE}"/>
              </a:ext>
            </a:extLst>
          </p:cNvPr>
          <p:cNvSpPr txBox="1"/>
          <p:nvPr/>
        </p:nvSpPr>
        <p:spPr>
          <a:xfrm>
            <a:off x="17373600" y="9410700"/>
            <a:ext cx="685800" cy="461665"/>
          </a:xfrm>
          <a:prstGeom prst="rect">
            <a:avLst/>
          </a:prstGeom>
          <a:noFill/>
        </p:spPr>
        <p:txBody>
          <a:bodyPr wrap="square" rtlCol="0">
            <a:spAutoFit/>
          </a:bodyPr>
          <a:lstStyle/>
          <a:p>
            <a:r>
              <a:rPr lang="en-US" sz="2400" dirty="0"/>
              <a:t>7</a:t>
            </a:r>
          </a:p>
        </p:txBody>
      </p:sp>
      <p:sp>
        <p:nvSpPr>
          <p:cNvPr id="13" name="TextBox 12">
            <a:extLst>
              <a:ext uri="{FF2B5EF4-FFF2-40B4-BE49-F238E27FC236}">
                <a16:creationId xmlns:a16="http://schemas.microsoft.com/office/drawing/2014/main" id="{FB339C0F-7419-4F1F-A7EC-6ED11F7F5013}"/>
              </a:ext>
            </a:extLst>
          </p:cNvPr>
          <p:cNvSpPr txBox="1"/>
          <p:nvPr/>
        </p:nvSpPr>
        <p:spPr>
          <a:xfrm>
            <a:off x="6408328" y="9235573"/>
            <a:ext cx="5029200" cy="461665"/>
          </a:xfrm>
          <a:prstGeom prst="rect">
            <a:avLst/>
          </a:prstGeom>
          <a:noFill/>
        </p:spPr>
        <p:txBody>
          <a:bodyPr wrap="square" rtlCol="0">
            <a:spAutoFit/>
          </a:bodyPr>
          <a:lstStyle/>
          <a:p>
            <a:r>
              <a:rPr lang="en-US" sz="2400" dirty="0">
                <a:solidFill>
                  <a:srgbClr val="192954"/>
                </a:solidFill>
                <a:latin typeface="Kollektif" panose="020B0604020202020204" charset="0"/>
              </a:rPr>
              <a:t>Growing Henrico’s Economy For All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740</TotalTime>
  <Words>414</Words>
  <Application>Microsoft Office PowerPoint</Application>
  <PresentationFormat>Custom</PresentationFormat>
  <Paragraphs>83</Paragraphs>
  <Slides>8</Slides>
  <Notes>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vt:i4>
      </vt:variant>
    </vt:vector>
  </HeadingPairs>
  <TitlesOfParts>
    <vt:vector size="22" baseType="lpstr">
      <vt:lpstr>Kollektif</vt:lpstr>
      <vt:lpstr>Calibri</vt:lpstr>
      <vt:lpstr>Alegreya SC Bold</vt:lpstr>
      <vt:lpstr>Alegreya SC</vt:lpstr>
      <vt:lpstr>Arial</vt:lpstr>
      <vt:lpstr>Aileron Heavy</vt:lpstr>
      <vt:lpstr>Book Antiqua</vt:lpstr>
      <vt:lpstr>Aileron Heavy Bold</vt:lpstr>
      <vt:lpstr>Wingdings</vt:lpstr>
      <vt:lpstr>Arimo</vt:lpstr>
      <vt:lpstr>Kollektif Bold</vt:lpstr>
      <vt:lpstr>Palace Script MT</vt:lpstr>
      <vt:lpstr>Aileron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HENRICO: Bullish About a New Tomorrow</dc:title>
  <dc:creator>Kubat, Ashley</dc:creator>
  <cp:lastModifiedBy>Stephanie Osmundsen</cp:lastModifiedBy>
  <cp:revision>53</cp:revision>
  <cp:lastPrinted>2021-06-07T12:57:17Z</cp:lastPrinted>
  <dcterms:created xsi:type="dcterms:W3CDTF">2006-08-16T00:00:00Z</dcterms:created>
  <dcterms:modified xsi:type="dcterms:W3CDTF">2021-06-09T18:46:48Z</dcterms:modified>
  <dc:identifier>DAEfsPIOlBE</dc:identifier>
</cp:coreProperties>
</file>