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311" r:id="rId2"/>
    <p:sldId id="286" r:id="rId3"/>
    <p:sldId id="262" r:id="rId4"/>
    <p:sldId id="553" r:id="rId5"/>
    <p:sldId id="578" r:id="rId6"/>
    <p:sldId id="579" r:id="rId7"/>
    <p:sldId id="283" r:id="rId8"/>
    <p:sldId id="587" r:id="rId9"/>
    <p:sldId id="280" r:id="rId10"/>
    <p:sldId id="582" r:id="rId11"/>
    <p:sldId id="279" r:id="rId12"/>
    <p:sldId id="590" r:id="rId13"/>
    <p:sldId id="595" r:id="rId14"/>
    <p:sldId id="59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Hammond" initials="EH" lastIdx="1" clrIdx="0">
    <p:extLst>
      <p:ext uri="{19B8F6BF-5375-455C-9EA6-DF929625EA0E}">
        <p15:presenceInfo xmlns:p15="http://schemas.microsoft.com/office/powerpoint/2012/main" userId="4b7fe29d5ed5452e" providerId="Windows Live"/>
      </p:ext>
    </p:extLst>
  </p:cmAuthor>
  <p:cmAuthor id="2" name="Richard Arnold" initials="RA" lastIdx="4" clrIdx="1">
    <p:extLst>
      <p:ext uri="{19B8F6BF-5375-455C-9EA6-DF929625EA0E}">
        <p15:presenceInfo xmlns:p15="http://schemas.microsoft.com/office/powerpoint/2012/main" userId="fc61f9abaa851f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7" autoAdjust="0"/>
    <p:restoredTop sz="93146" autoAdjust="0"/>
  </p:normalViewPr>
  <p:slideViewPr>
    <p:cSldViewPr snapToGrid="0">
      <p:cViewPr varScale="1">
        <p:scale>
          <a:sx n="65" d="100"/>
          <a:sy n="65" d="100"/>
        </p:scale>
        <p:origin x="3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152" units="cm"/>
          <inkml:channel name="T" type="integer" max="2.14748E9" units="dev"/>
        </inkml:traceFormat>
        <inkml:channelProperties>
          <inkml:channelProperty channel="X" name="resolution" value="80.62992" units="1/cm"/>
          <inkml:channelProperty channel="Y" name="resolution" value="81.12676" units="1/cm"/>
          <inkml:channelProperty channel="T" name="resolution" value="1" units="1/dev"/>
        </inkml:channelProperties>
      </inkml:inkSource>
      <inkml:timestamp xml:id="ts0" timeString="2020-04-23T21:18:55.4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152" units="cm"/>
          <inkml:channel name="T" type="integer" max="2.14748E9" units="dev"/>
        </inkml:traceFormat>
        <inkml:channelProperties>
          <inkml:channelProperty channel="X" name="resolution" value="80.62992" units="1/cm"/>
          <inkml:channelProperty channel="Y" name="resolution" value="81.12676" units="1/cm"/>
          <inkml:channelProperty channel="T" name="resolution" value="1" units="1/dev"/>
        </inkml:channelProperties>
      </inkml:inkSource>
      <inkml:timestamp xml:id="ts0" timeString="2020-04-23T21:18:57.1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08BF4-72AA-494B-88E4-D053A13E17F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C176-2103-4192-AA70-2B84B6F1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4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C176-2103-4192-AA70-2B84B6F133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8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small number of London hospitals have given out 10 mixed-reality headsets to doctors as a way to reduce the amount of hospital staff coming into contact with COVID-19 patients.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headsets, called the HoloLens, are built by Microsoft and allow doctors to share their POV with colleagues remotely, while also showing holographic projections to the doctor wearing the headset.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James Kinross, one of the doctors using the headsets, told Business Insider this means instead of six or seven doctors conducting a ward round, just one can go into the physical ward while the rest remain in a COVID-isolated room.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C176-2103-4192-AA70-2B84B6F133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12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C176-2103-4192-AA70-2B84B6F133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25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Instructor</a:t>
            </a:r>
            <a:r>
              <a:rPr lang="en-US" b="1" baseline="0" dirty="0"/>
              <a:t> Notes: </a:t>
            </a:r>
            <a:r>
              <a:rPr lang="en-US" b="0" baseline="0" dirty="0"/>
              <a:t>Review slide with participants. After ~5 minutes, pick one or two impactful/informational team player inventories to briefly discuss with the class. </a:t>
            </a:r>
          </a:p>
          <a:p>
            <a:endParaRPr lang="en-US" b="0" baseline="0" dirty="0"/>
          </a:p>
          <a:p>
            <a:r>
              <a:rPr lang="en-US" b="0" baseline="0" dirty="0"/>
              <a:t>Simply being aware </a:t>
            </a:r>
            <a:r>
              <a:rPr lang="en-US" b="0" baseline="0" dirty="0">
                <a:sym typeface="Wingdings" panose="05000000000000000000" pitchFamily="2" charset="2"/>
              </a:rPr>
              <a:t> aware of</a:t>
            </a:r>
            <a:r>
              <a:rPr lang="en-US" b="0" baseline="0" dirty="0"/>
              <a:t> your strengths and weaknesses </a:t>
            </a:r>
            <a:r>
              <a:rPr lang="en-US" b="0" baseline="0" dirty="0">
                <a:sym typeface="Wingdings" panose="05000000000000000000" pitchFamily="2" charset="2"/>
              </a:rPr>
              <a:t> aware of your team’s goals  aware of your teammates’ motivations  will make you a stronger team player. </a:t>
            </a:r>
            <a:r>
              <a:rPr lang="en-US" b="0" baseline="0" dirty="0"/>
              <a:t>The next step is knowing and embracing your role and responsibilities, as well as those of your teammates. </a:t>
            </a:r>
          </a:p>
          <a:p>
            <a:endParaRPr lang="en-US" b="0" baseline="0" dirty="0"/>
          </a:p>
          <a:p>
            <a:pPr defTabSz="942253">
              <a:defRPr/>
            </a:pPr>
            <a:r>
              <a:rPr lang="en-US" b="1" baseline="0" dirty="0">
                <a:sym typeface="Wingdings" panose="05000000000000000000" pitchFamily="2" charset="2"/>
              </a:rPr>
              <a:t>Note to participants that they can recover their chats in a saved file after the session for reflection or additional consideration.  </a:t>
            </a:r>
            <a:r>
              <a:rPr lang="en-US" b="1" baseline="0" dirty="0">
                <a:solidFill>
                  <a:srgbClr val="FF0000"/>
                </a:solidFill>
                <a:sym typeface="Wingdings" panose="05000000000000000000" pitchFamily="2" charset="2"/>
              </a:rPr>
              <a:t>(CHECK THIS FEATURE DURING PRACTICE)</a:t>
            </a:r>
          </a:p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C176-2103-4192-AA70-2B84B6F133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8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C176-2103-4192-AA70-2B84B6F133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6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C176-2103-4192-AA70-2B84B6F133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25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C176-2103-4192-AA70-2B84B6F133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C176-2103-4192-AA70-2B84B6F133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9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C176-2103-4192-AA70-2B84B6F133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3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C176-2103-4192-AA70-2B84B6F133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77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C176-2103-4192-AA70-2B84B6F133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88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C176-2103-4192-AA70-2B84B6F133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8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CB7496-A299-4556-9CDF-CDAFAF4AF409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DRAFT   DRAFT   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61B1-BF77-4F7F-B603-85F681FFD07B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12989E-DA2D-401B-826E-F969F4E7086C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/>
              <a:t>DRAFT   DRAFT   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A3EE-4BA5-49F2-B716-91FE82B6EDBE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7E79FA-BA55-4713-B58D-CD15E7D3618E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27EE-5024-4F52-84C9-164779FC053A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979" y="6463407"/>
            <a:ext cx="1952041" cy="365125"/>
          </a:xfrm>
        </p:spPr>
        <p:txBody>
          <a:bodyPr/>
          <a:lstStyle>
            <a:lvl1pPr algn="ctr"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C56F-5865-4C6A-BC2D-191713D4B41A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014B-DA5E-4E22-8AE9-BCC0D3E330D6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62CB-7922-48D7-A51B-3CDE9BFDDC66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4F1F6E-F1BB-4828-86D6-6F7FDCF6C059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AB2F-FC4E-4CB7-90C9-5294EEB593F2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  DRAFT   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5B9EC2E-C918-4F0E-A203-28957B84D4EF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6184" y="6476462"/>
            <a:ext cx="1682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cap="all">
                <a:solidFill>
                  <a:srgbClr val="FF0000"/>
                </a:solidFill>
              </a:defRPr>
            </a:lvl1pPr>
          </a:lstStyle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usinessinsider.com/london-doctors-microsoft-hololens-headsets-covid-19-patients-ppe-2020-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nold1982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hyperlink" Target="https://www.e2esoft.com/ivcam/" TargetMode="Externa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.xml"/><Relationship Id="rId5" Type="http://schemas.openxmlformats.org/officeDocument/2006/relationships/image" Target="../media/image11.png"/><Relationship Id="rId10" Type="http://schemas.openxmlformats.org/officeDocument/2006/relationships/image" Target="../media/image14.jpeg"/><Relationship Id="rId4" Type="http://schemas.microsoft.com/office/2017/06/relationships/model3d" Target="../media/model3d1.glb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p-people.jpg">
            <a:extLst>
              <a:ext uri="{FF2B5EF4-FFF2-40B4-BE49-F238E27FC236}">
                <a16:creationId xmlns:a16="http://schemas.microsoft.com/office/drawing/2014/main" id="{A4884684-8404-4D90-A81E-70B8D4B69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47465A-3CAB-492E-9B88-BFC2DCB58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812788"/>
            <a:ext cx="10993549" cy="633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ENGAGEMENT in a covid-19 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43EA4-B393-4E23-BE31-A36636811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5"/>
            <a:ext cx="10993546" cy="8952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Rich arnold </a:t>
            </a:r>
          </a:p>
          <a:p>
            <a:r>
              <a:rPr lang="en-US" dirty="0">
                <a:solidFill>
                  <a:schemeClr val="bg1"/>
                </a:solidFill>
              </a:rPr>
              <a:t>703.932.6319    RichArnold1982@gmail.com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6688A-94EB-4679-A75C-10B2F5D2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5540" y="6492865"/>
            <a:ext cx="101644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6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FCE2-1365-4B5C-9379-669E87F2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73377"/>
            <a:ext cx="11029616" cy="638718"/>
          </a:xfrm>
        </p:spPr>
        <p:txBody>
          <a:bodyPr>
            <a:normAutofit/>
          </a:bodyPr>
          <a:lstStyle/>
          <a:p>
            <a:r>
              <a:rPr lang="en-US" b="1" dirty="0"/>
              <a:t>VIRTUAL ENGAGEMENT:  REPLACE NONVERBALS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3ACD53-5EF1-4222-A129-11019DF4D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995" y="2376336"/>
            <a:ext cx="4464689" cy="4403009"/>
          </a:xfrm>
        </p:spPr>
        <p:txBody>
          <a:bodyPr>
            <a:normAutofit/>
          </a:bodyPr>
          <a:lstStyle/>
          <a:p>
            <a:r>
              <a:rPr lang="en-US" sz="2400" dirty="0"/>
              <a:t>60+% of communication is nonverbal</a:t>
            </a:r>
          </a:p>
          <a:p>
            <a:r>
              <a:rPr lang="en-US" sz="2400" dirty="0"/>
              <a:t>Cameras…especially in groups…are poor at conveying nonverbals + “Zoom Fatigue”</a:t>
            </a:r>
          </a:p>
          <a:p>
            <a:r>
              <a:rPr lang="en-US" sz="2400" dirty="0"/>
              <a:t>Use Dynamic Vocals</a:t>
            </a:r>
          </a:p>
          <a:p>
            <a:r>
              <a:rPr lang="en-US" sz="2400" dirty="0"/>
              <a:t>Polling + Chat + Whiteboards + Annotation tools</a:t>
            </a:r>
          </a:p>
          <a:p>
            <a:r>
              <a:rPr lang="en-US" sz="2400" dirty="0"/>
              <a:t>“Pull” style  Questions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9F03D-C2E5-4EE4-B10C-BE9E78567F0C}"/>
              </a:ext>
            </a:extLst>
          </p:cNvPr>
          <p:cNvSpPr txBox="1"/>
          <p:nvPr/>
        </p:nvSpPr>
        <p:spPr>
          <a:xfrm>
            <a:off x="7569995" y="1853116"/>
            <a:ext cx="4213603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Interact / Engage</a:t>
            </a:r>
          </a:p>
        </p:txBody>
      </p:sp>
      <p:pic>
        <p:nvPicPr>
          <p:cNvPr id="8" name="Picture 2" descr="internet">
            <a:extLst>
              <a:ext uri="{FF2B5EF4-FFF2-40B4-BE49-F238E27FC236}">
                <a16:creationId xmlns:a16="http://schemas.microsoft.com/office/drawing/2014/main" id="{289E2D04-AEFD-43E8-B5EE-65AAB20BA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68" y="1979007"/>
            <a:ext cx="7034616" cy="417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53D1F4-8C73-439C-84FF-45445F5633AC}"/>
              </a:ext>
            </a:extLst>
          </p:cNvPr>
          <p:cNvSpPr txBox="1"/>
          <p:nvPr/>
        </p:nvSpPr>
        <p:spPr>
          <a:xfrm>
            <a:off x="428068" y="1979007"/>
            <a:ext cx="703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depend solely 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Camera</a:t>
            </a:r>
          </a:p>
        </p:txBody>
      </p:sp>
    </p:spTree>
    <p:extLst>
      <p:ext uri="{BB962C8B-B14F-4D97-AF65-F5344CB8AC3E}">
        <p14:creationId xmlns:p14="http://schemas.microsoft.com/office/powerpoint/2010/main" val="684285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VIRTUAL networking – building bridges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1575" y="2670806"/>
            <a:ext cx="5004620" cy="4450250"/>
          </a:xfrm>
        </p:spPr>
        <p:txBody>
          <a:bodyPr>
            <a:normAutofit fontScale="92500" lnSpcReduction="20000"/>
          </a:bodyPr>
          <a:lstStyle/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N/A: Interaction over coffee service &amp; other typical events 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2600" dirty="0"/>
              <a:t>Provide an intro segment 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2600" dirty="0"/>
              <a:t>Sponsor tighter mini-network events or small groups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2600" dirty="0"/>
              <a:t>“Starter” topics and questions to identify potential alignments on needs / solutions / ideas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2600" dirty="0"/>
              <a:t>Virtual breakout rooms / areas for small groups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Opportunities to demonstrate understanding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sz="2400" dirty="0"/>
          </a:p>
        </p:txBody>
      </p:sp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DUAX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qpfalp9iCb2+trYAZ/eyBf51z1z8SfAVvewWUvi3SBczyCKKIXSlmcnAAGetAHWUVznj7xx4Y8DaMNW8S6pDZW7HbGGOWkOM4VeprhvCH7Q/w38Sa5Do8OoT2VzOQIPtcLRrKT0AJ9aAPXKK5r4h+OfDfgPQv7Y8Saglrbk7Y16vK3oo71514V/aU+Hut67BpM5vtJkuGCwyXsJjRyegyR3ouB7VRSIyugdGDKRkEHgisIeM/Cp8Tnwz/b+n/2yOtl56+b/wB89aAN6iiigAooooAKKKKACiiigAooooAKKKKACiiigAooooAKKKKACiiigAooooAKKKKACiiigAorI8QeJ/D3h9N2tazY2Ax0nmVSfwNYmn/FL4f31wIIPFml+YxwA1wq5/M1LnFOzZvDDVpx5owbXozsqKjt54biFZreVJY2GVdGBBH1FSVRg9AooooAKKKKACiiigArk/i34sn8D+AdS8T2+nHUGskDGAPtyCcZz+NdZXO/EvSRrvgDXNJIz9os5FHHfGR/KgDzT9m/43t8UJdTsdSsYdO1C1AmiiViQ8R789a8N8I/FDx0f2gLObWteu5tBfV5bNIicRY4wCPauf8AAtxceEPC2ifEjS0f7VoWoS6XrMUf8UBYqu78+9QXlp9v+A2peNbFmEtj4pS4SToUjY5NSVY9F/a5s9JX4/eFpfE1xPHoF1bbbzZIVAAPXj6VoaBqn7L2meI9Ph0XR5dTv/tKLbzCFpNshPByarftfX2n3a/DbxpdQxz2DsjTKy7g6HDEY78Z4rorL47fCHTxGPDvw9u7qUAYNnpCqc/XFHUOhqftZeCfFGtyeHPFnhnTE1tNFl8yXTHGfMU9wvevM9f+JHw78U3ml6Z8UPhrqvhWa0lDR3drGEVG9zjhfzr1L4wN8Ste0Lwv8Qvhw2oweSFmu9EeQxs6EdCoOCe2K4H4o6r8TvjRott4Sh+F8uju0oa4vrxBtj9SpPSmwR337UfgLXPGnhzwzr3g2OLVG0VvPS1kbIuIyFxj1PFeX+IfiV4X8Rf2foPxg+F9/wCHzDOgjvrWMIsbDjOccCvTvjF8PviJp/hnwjf/AA+1e8mvfDkSx3Fgly0aXYGOcZAPfrXFfE28+L/xh0S18Gy/DMaKJZUNzf3ONqAHkqe34UAj6G8QeJ9F8H/C6TxFHdCTTbOxD28jNuMgC/IM9ya+Kv7N8Q6VZ6B+0BqM8putU10SMpP3Ynzz+Ir1z45+GPFOs23gn4MaNZ3z6bCsTajqKxsIcr2z3x/WqnxI/Zz8S6b8Or6Gx+IWr6nYWNv5kel3BJjOzoFXoMDPShgj6O8U+MNO0D4e3XjO4y9lBY/a8A8sCu4CvnfwHp3xi+NVpL4zk8azeGdJllYafbWy9VHQkenTmptNvdT+If7E19Y2sc51OxtWhkiZSHbyznGD6gV0HwS8SWHiX9nK38N+G/FFn4e16ztvs7vK4V7dweWwaBDvhD4p+KHhr4rSfDfx9HNrNpJGXtdYSM7fu5AJ+n612vxl+NGgfDDWNJ07VrG9u21EOf8ARVDGIDuRXl/wF8ffEG9+OF34F1vxNYeIdP0+BmmvLeMYc7eMMB64riPH/iPV9e/ajvfEWl+GLnxPp3hXEDWkK7gRjO7Hfkt+VFx21PpTwb8aPhx4qVV07xJbRztx5FwfLcH0wa9CRldQykFSMgjuK+ZPCh+Cfxd8Urptz4DudA8RxfvyhtTAxKkE8qADz619M28SW9vHBEu1I1CKPQAYFMTH0UUUCCiiigAooooAKKKR2VFLMwVQMkk4AFAC0VxWtfFf4c6Pcm1v/GGkRzKcMguVYj64PFaXhfx14P8AEzbNB8R6bfyf884bhS//AHznNaOjUS5nF29BXR0dFFFZjCiiigAooooAKKKKACvCv2m/jO/ge3Hh3w8yPrdwuZJTyLZCOuP73pXt99N9msp7g/8ALKNn/IZr80vHutXHiHxnq2sXUzSvc3Ujhm7LuO0fgMVxY2u6cLR3Z9PwvldPG4hzqq8YdO76FHWNW1PWLyS71S+uLuaRizNK5bmqQ4II60UV4bbZ+pxioqyWh6N8Ifi74m8AavC6XU19pRbE9nK5IK99pPQ194+DvEOm+KvDlnr2ky+ZaXUYdfVT3B9xX5kV9W/sLeJLiW11nwxNIzxQlbmEE/dzw38hXo4HESUvZvY+N4rymlKg8VTVpR380fUNFFFewfm4UUUUAFFFFABSMoZSrDIIwRQxCjJIAHUmuS8Y/ErwR4SgaTW/ENnCy/8ALNG8xz/wFcmk5JK7ZpTpTqy5YRbfkcD4D+B40b/hPNP1XUIrnRvFE0kiWyR4MG49cnuK6DwT8FfB3hz4d3PgeaGbVNLupvOnW6bl27dMcV5p4u/ay0O1klh8OaDc35HCTTsI0b3x1ryLxR+0p8S9XYrZ3tvpUJBG23jBJ/E81i8RBbansUeHsdU1lHlXmfbEnhrwymkWel3OmWT2NioFvFOoZYgBgYz7VnXWu/DzQspPfaBY7e37tT+lfnd4h8b+Lteld9W8Rald7+qvO238s4rm5Dkncc/Wkq1+h3R4asv3lT7kfozf/HD4W6f8j+KrEhTt/dHIH5VjXH7SfwphYqutSye6w8fzr8/CASoXk+gqdbK9k+5Z3Lf7sTH+lbRdxyyLDx3kz7uuP2ofhjHLsS6vJRgfMsXFTw/tN/Cx2CvqVzHx1MPAP518FHS9U/6Bt7/4Dv8A4VHJpmpKMtp14B7wN/hXRCnF9TnnlWHWzZ+hVn+0N8Jbp1A8TQxM2APNTbiuj034qfDnVV2W/izSpN4+40wGR9DX5jzRSxcSRun+8pFRZ966Y4SMupyTy6HRn6vaNN4fa3ZdJk04xSfMy25XDZ74Fea+Nf2dvhr4p1aTVZLC5026m5lawnMQc+4HFfnjp2p6jpkom0++ubSTOQ0MhU5/Cu+8OfHX4paCqC18V3c6J/BcnzQR6c1Ty6T+FnHPCOOzPur4f/CHwl8PbG+bwlZGLUrmBo/tc7lnJI4yfrivDfB2g/GX4Ka1rep2/hGy8W2uqTma5lt5SsuMk4A59awPCX7Y2vWzLH4l8OW17HkAy28mxwPpjFe3eBv2lvhf4meG1m1dtJvZOkN5GVGf98Ar+ZrCpga8NeX7jmlFx3NT4LfEbRPiFqV95fhS60XWdOQC6FzbhWXd2DYGelep1T0y+03UYhdabdWt0jjPmQurZH1FXK5bNbkBRRRQAUUUUAFFFFAFXV9Qs9J0y51LUJlgtbaNpJZGPCqBkmvz1/aE/aC8SeP9WuNN0e6l0vw9FIyxRwuQ84BxuZh2PpX0T+3t4qudE+Fdtotq5VtYuhDKR/zzUbj/ACr4Fr6rIcBBw9vNXfQwqyew52Z3LuxZj1JOSan0++vdPuUubC7ntZkIZXicqQR9KrUV9O0jE+0v2R/2hbvW7+38C+NrhZLtxtsL9jgyEf8ALN/f0NfWdfkHpd7cabqVtqFrI0c9vIsiMp5BBzX6t/DXXP8AhJPAGha6W3Pe2EMzn/aKAt+ua+Nz3AwoTVSmrJ/mdFKV9DoaKKK8A1CiiigAooooAq6vAbrSru3HWWF0HPcg1+ZGvWkun65fWM4xLb3EkTj3ViD/ACr9Qa+Rv2tfhHe2+sTeOPD1mZrS5Ob2GIZaN8cvj0Pf3rz8wpOcFJdD6/hDMKeHryo1Hbntb1R81UUUV4p+mBX0z+wlpM7a3rus7GECQpAG7FiSf6V89+FPD2r+KNbt9H0Wze6u52CqFHC+5PYCv0F+DPgS1+H3gi10SLY90f3l3Ko/1kpHJrvwFJyqc3RHyvFeYU6OEdC/vT6eXc7SiiivbPy4KKR2VVLMwVQMkk4Arxn4u/tBeFvBpl0/Sz/bOrLxsiYeVGf9pv8ADNRUqRpq8mdOFwdfFz9nRjdnsV3c29nbPc3U0cEKDLySMFVR7k14l8Rv2lPBfh3zLXQ2Ou3q8fuT+6B/3u/4V8sfEf4peMPHV3I2r6pKloSdlnCxWJR9O9cZY2N5f3aWtjbS3M7nCxxKWY15tXHt6U0fbYHhGFNc+LlfyW3zZ6T8Qfj18QvFjyQ/2odMsHBH2a0AXI92+9n8a8vnnmuJTLcTSTSHq0jFifxNe3fDv9mvxr4k2XesNDolicf63LSsPZR/jX0N4E/Z3+HnhoRzXNgdYu15Ml38y59QvaohQrVXzS/E6q+b5bly9nRSb7R/zPiLw/4Q8UeIpRHoeg6hfse8MDMAPUnHFereGf2X/iHqe2TUzZ6VESM+Y+98fQV9u6fp9jp8CwWNpDbRKMBY0CgflVmu6GFS+Jnz2K4oxFR/uoqK+8+atA/ZI8NQ4bWvEGoXRyDth2oPpyK7vRf2dfhVpjiT/hHzdyAD5rid2/TOK9aordU4roeNVzPF1fiqP8jk9O+G3gPT0VbXwnpSY6E24Y/ma2YvD2gxf6vRdOT6WyD+ladFWccqs5btlIaRpIHGmWX/AH4X/CmyaJo0gxJpNiw97df8Kv0UE3Zz914I8H3RJuPDOky5GDutU5/SuY1v4G/CzV42S68I2ag94WaM/wDjpFej0VSnJbManJbM+fdd/ZL+G16CdPm1TTm7COYOo/76BNeY+Lv2O9bt0Z/DXiKC89I7lNjfn0r7QoreGLrQ2Zar1O5+ZfjT4G/E7wqHe/8AC93cQL1mtFMy49Tt6V5zPBNbytDcQvFIOqOuCPwr9eWAYbWAIPUGuN8afCzwD4wR/wC3fDVhcTMP9eIwsi+4Ir0aGbuP8SP3B7W+5+a3hTx74w8H3S3PhzxBf2Lgj5Vfchx22tkV9HfC39sS6g8uz8f6ULhc4N7ZrggepTv+FaHxL/Y6jeOW68Ca5tflhaXxOD7Bx/hXzF48+HPjTwRdPD4j0G6tFU8TBd0be4Ydq9WH1LHKztf7mc1Ru90fpj8P/iF4P8d2P2rwxrVvegffjDYkT2Zeorqq/IbQtY1XQ9Qj1DR9QuLG6jOUlhcqwr6h+DX7XGoaasGl/EG1kv7cfL9vtwPNAz1ZT1x9a8/FZFUguai7rt1FGqup6N+058fvEnwv8bWuiaPpWn3UEtoJma4DbskkcYI9KzP2eP2jPFXxI+JUHhvU9K021tXgeRmgDbsgj1J9a8e/bZ8Q6H4p8c6Prfh/Uob+zn01cNGfunc3BHY1Q/Yi/wCS86f/ANe0v9K7I5fQ/s91JQ96xPO+c/RWiiivlDc+Xf8AgodpNxdeAtE1WKMtFZ3xEx7KGUgfqRXw5X6x/Efwlp/jjwZqPhnUwPIvIiofGTG3UMPoa/Mn4p+AfEHw88UXGia5aNHsc+ROATHMnYqfpX2GQYqMqPsW9V+Rz1Y63OSooor6IyHIrO6ovLMQB9a/VH4I6XNo3wk8L6bcLtmi0yDzB6MUBNfFf7JXwW1Lxr4qtfE2s2bQ+HbFxLmVcfaXHRVHcepr9BUVURURQqqMAAcAV8lxBi4zlGjF7as3pR6i0UUV80bBRRRQAUUV41+0f8ZIvh7YLpOkLHca9dRkoCcrbqf42Hr6CoqVI0480jpweEq4yqqNJXbPVda1zRtFh87V9VsrCP8AvXEyp/M1y8/xW+GrK0Uvi3R3VhhlM6kEHtX5++JPEOteItRlv9a1K4vJ5TljI5x+A6CsuvMlmTv7sT7mhwVT5f3tV38j648ceE/2d/E1295F4l07SLl8lms7gKpPrt6Vy9j8LfgTFcB7r4lRzxD+AToufxr5vpSCBkggfSuZ4iLd3BHt08mrUockcTO3y/yPu/wJr3wN8E2f2fw9rOh2rEYebzg0r/VjzXZaX8SPAepziCz8WaRJKeim6QE/ma/N2hWKsGViCOhBraOYSjooqx5lbg+lVblKtJyfV2Z+pkbpIgeNldSMhlOQadXwP8GfjZ4l8C6lDb3dzJqOiswWa3lYsUXuUPYj0r7o8O6xYa/otrrGmTCa0uoxJGw9D2+tejh8TGstNz43N8lr5ZNc+sXszB+MHh3UPFPw91PR9J1CexvpI90MkMhQlhztJHY9K/OnUNPv7XV59NubeX7bHK0cke0li4PPua/USuVg+HvhKLxlc+LRpEDatcABpWUEDAxkD1461nisL7ZppnbkWfrLYTpzjdPVev8AkfJ3wn/Zw8TeJ1h1LxGW0XTWw2xx+/kX2X+H8a+qfh/8M/BvgiBF0TR4FuAu1rqRQ0rf8CPNdkKK0o4anS2WpxZjnmLx7anK0ey2/wCCFFFFdB44UUUUAFFFFABRRRQAUUUUAFFFFABRRRQAUUUUAFU9Y0vTdYsJLDVbG3vbWUFXhnjDqw+hq5RTTa2A+X/jJ+yXoOtCbU/Aky6RfEbvsbkmBz6D+7/Kvj3x/wCBfFHgXV303xLpNxZSBiEkZf3cnurdDX3F+0R+0da/DTWJfDOnaHPea0IlkDz/ACQqGzgju3T2r4x+KfxU8Y/Ei7WXxJqCyQxsTDbxoFjj+nf9a+wyeWNlFOprDz3/AK9TnqcvQ4gV7b+xN/yXvTP+uEv8q8WtoJriZYbeF5ZGOFVFJJr6o/Y7+DvjzSfiBZeMtY0s6ZpsUTjFx8skm4cYWvRzKrCGGmpO10yYL3kfbNIxCgsxAA6k1FfXVvZWc15dSrDbwRtJLIxwFUDJJ/Cvgf8AaP8A2jNe8X6tdaF4TvJdN8PxMY/MibEl1j+InsPavi8DgKmMnyw2W7OiUlE+0tf+JPgHQbg2+reLtFtZx1je8TcPqM5rjPG/jf4D+NNLOm+JfEXhzUIOdvmTruQnup6g/SvzclkkmcySyPI56sxyTTK+ip8PU4WftHfyMXVfY+r9a+Ef7OF1cmXTfihDYRkk+V9rRwPoTzW14J+Hn7Mfh+7ju7/xtp+tSochbq7Xy/8AvkcH8a+Nse36UY9q7pZfUlHldaX4E867H6faf8XPhDp9nFZ2Pi/w/a20ShY4opkRFHoAOBXWeHPFvhfxHHv0HxBpmpDuLa5RyPwBzX5K1e0bVtU0a9jvNKv7iyuIzuR4ZCpBrzqnDkGvdm7+ZarPsfrvRXzH+yZ+0FP4ynj8HeMJYxrCqBaXXT7SB2I/vfzr6cr5rFYaphqjp1FqbRkmroKKKK5xkV7OlrZzXUn3IY2kb6AZNfm58UvEc3ivx9q+uSyM6z3DeVk9EHC4/ACv0V8Wf8irq/8A14zf+gGvzEry8yk/difecE0Yt1anVWX5/wCR2Xwh+H+pfEbxYmi2MggiVfMuJ2GRGn+NXvjx4Fsvh74zXQbK6lukFukjySDBLEc16j+wl/yNmv8A/XrH/wChGud/bR/5K83/AF6R/wAhXL7KKw3P1ue4sfWlnTwt/cUb289Dsv2UvhL4Z1zwnJ4w8RWa6lKZmS3gblECgZJHcnPeuv0nxB8Ide1C/wDD3iDwXb+HVtwdj31oIVcDg4bHBrzz9nDUvip4R8Ptfab4ZbWfDFxunMZl2FcdWQ/h+leveBvih8OfixfHQLjR/wDT2jLNb3luDnHUBq7KHJyRS0fmtz5zNFiPrNWpJucFs4y+D5f5nyT8atC8M6B45uLXwjqkOo6RIolhMb7/AC89UJ74Nd1Y/AiXWvgvZ+ONDvnkv2haaa0cYVlB52n14qp+1V8PdH8C+MLZtBQwWV/EZBb5yI2BOQPavpP9n/n9nfS88/6DL/WsKVBSrTjJHrY/NalDL6GIoTbu0td3o9z4IIIJBGCO1fXn7DPiSe88Oav4buJS4sZVmgBP3UfggfiCfxr5M1X/AJCl3/12f+Zr6K/YO/5GjxH/ANesP/oTVjg21XR6HEtONTLJyfSz/FH13RRVHWtY0zRbJ7zVb63s4EBJeVwo/WvfbsfksYuTslqXqK+d/iR+1D4d0tZLPwlZvq11yv2iT5YVPqP71eN+E/j140n+Jmlavr+rM9h5wimto1CxKjHBOPbOa5J4ynF2Tue/h+GsbVpupKPKrdd38v8AM+7KKjtZorm2juIWDxSoHRh3BGQakrrPnwooooAKKKKACiiigAooooAKKKKACiiigAooooAKKKKAPmz9uL4X33i7w7p/iPw/p8l5q1lIIXiiXLvE3+B/nXlHwq/ZG8UaykN/40u49Eticm1U75yPfHA/OvuqivTo5tXo0VSg/mQ4Ju5578Nfg38P/AESnQ9DhN3tw13cDzJW/E9PoK9Coorz6lWdSXNN3ZSVjwb9uDxVceHvg5LY2cxin1WYWxI67P4h+VfnnX3F/wAFEf8AkQ9A/wCv5v8A0Gvh7vX2mQwUcJddWznqv3j6C+F/7Os2ufCm++IHiK+ks4BaSXFlaoPmkVRkOx7A44+tcZ+zBpenav8AHHRNN1SzhvLOWVlkhmUMrD3Br7Y0IY/ZStwOn/CNj/0TXxp+yT/ycH4f/wCu7VjRxdWvSxDk9r28huKTR9YfGQfBL4WW1jceIfAthIl65SPyLJGOQM80zV/hT8JPid8KTr+g6BBp6XNq89ncQReS8bLnqB15H411nxw8QfDvSbzw/YeP9JivotQuvJtZJY9yQue59BWX+0le+LfCnwguf+FdaZZpaRQFZzGPmghPUoo9u9eHRqVGqfK2pN7t6GrS1PhL4S+EbXxZ8UtO8JX88kUFzctC8kfJGM8iug/aJ+DmpfCbXoInuRe6VeZNrc4wcj+Fh6io/wBlpmf4+eGWY5ZrvJPvg19Ef8FGAP8AhDvDJwM/2g/P/bNq+lrYqpTx9Okn7rX+ZiopxbPjXw9ql3ouuWWrWEpiurSdZYnHUMDmv1j8J6n/AG14Y0zVtu37XaxzY9Nyg1+Ry/eH1r9XfhR/yTPw5/2DYf8A0AV5/EkVanLrqVR6nT0UUV8qbmZ4s/5FXV/+vGb/ANANfmJX6d+LP+RV1f8A68Zv/QDX5iV5OZ7xP0Hgj4K3qv1PpH9hH/ka9f8A+vWP/wBCNc7+2j/yV9v+vSP+Qrov2Ef+Rr1//r1j/wDQjXO/to/8lfb/AK9I/wCQrN/7mvU6qf8AyUc/8P6In/Z/+PI8CaOfDniCxmvdKDloXiwXiz1XB6ivQLT42/BHw/fXOu+H/CtxHq04O547NEZieuTu4zXyTRWMMXUjFLsepiOHsHXqyqO65t7Oyfqdp8YfiDqXxG8WvrV9GIIEXy7W3ByIkH9T1NfYf7P3/Ju+l/8AXjL/AFr4Ir73/Z+/5N30v/rxl/rW+Bk5VZN9jyeKqMKGBpU6aslJW+5nwjq3/IVu/wDrs/8AM19FfsHf8jR4k/69Yf8A0Jq+ddW/5Ct3/wBdn/ma+iv2Dv8AkaPEn/XrD/6E1YYT+Oj1eIP+RVU9F+aPfPj94r1XwZ8M7/XdG8oXkRVEMi5A3HGcV8F+LPF3iTxVevd69q91euxzh5DtX2A6Cvtj9rgf8WS1X/rpF/6EK+CzXRmEnzqN9DyeDqFL6rKryrmu1frsiaxsrrUbyKzsoWmuJWCxovVj6V7/APDj9lvxDqjR3fi69j0q1OD5EXzzMPQ9l/M18+QzzW0qz28rxSocq6MVYH2Ir274T/tIeJ/C+yw8RK2uadkDfI37+Mezd/xrDD+yv+8PWzlY50/9jav17/LofZvhfR4dA8P2WjW0000NpEIkeVtzEDpk1pVxnw/+J/gzxtCn9i6zbtdMoJtZHCzL/wABPNdnXuxcWvd2PyevTqwqNVU1LrcKKKKoxCiiigAooooAKKKKACiiigAooooAKKKKACiiigAoqnrGqado9jJfapfW9lbRjLyzSBFA+pr5r+Mf7Wug6KJtN8CQR6xfA7ftcmfs6+4x97+VdOHwlbEStTjcTklufQ3jHxVoHhHR5NV8Q6nBY2qAnMjct7AdSak8H+ItJ8V+HbTXtEuRcWN0m+Nx1+h9DX5aePPHPijxxqj6h4k1e4vXLFkjZv3ceeyr0FfRH7AvjfXrbX7vwa9leXujXI81JlUtHaSD1PQBv6V6+JyN0MM6nNeS+6xmql3Y7b/goj/yIegf9fzf+g18PDqK+4f+CiP/ACIegf8AX83/AKDXw8Oor2ci/wBzXzM6nxH6T6H/AMmp2/8A2LY/9E18I/BDxdp/gX4p6Z4m1SGea0tJWLpCAWP5kV93aH/yanb/APYtj/0TX5tS/wCtf/eP865Mopqoq8JbNjqO1j6A/aq+Nvh34pado0GgWeoW0tjM0jtcKoHTjGCea7z4aftVeG7X4b2vh3xtpeo3t5FAbWZ4lVkljxgdT/dwK+QKK9KWVYeVKNJrRbE87vc9j+AUmkzftO6PNoSzJpsmoM1uswAZVPODg17v/wAFGP8AkTfDP/YQf/0W1fOv7K3/ACXnwx/19f0r6K/4KMf8ib4Z/wCwg/8A6LauDEq2Z0V5f5lR+BnxMv3h9a/V34Uf8kz8Of8AYNh/9AFflEv3h9a/V34Uf8kz8Of9g2H/ANAFZcSfBT+Y6O7Onooor5M3MzxZ/wAirq//AF4zf+gGvzEr9O/Fn/Iq6v8A9eM3/oBr8xK8nM94n6DwR8Fb1X6n0j+wj/yNev8A/XrH/wChGud/bR/5K+3/AF6R/wAhXRfsI/8AI16//wBesf8A6Ea539tH/kr7f9ekf8hWb/3Nep1U/wDko5/4f0R4hRRRXnn2AV97/s/f8m76X/14y/1r4Ir73/Z+/wCTd9L/AOvGX+tehl/xv0PkuMP91p/4l+TPhHVv+Qrd/wDXZ/5mvor9g7/kaPEn/XrD/wChNXzrq3/IVu/+uz/zNfRX7B3/ACM/iT/r1h/9CascJ/HR6HEH/Iqqei/NHsX7Wyk/BHV8DOHiJ/77FfBS8Ov1r9Gfjd4Tv/G3w51Dw7pssMVzc7NrS52jDA/0r5s/4ZT8XYz/AG1p2fxrrxtCpOonFdD57hjNMJhMJKFaaT5v0R6j4r+AfhXxx4R0+/sV/sjWGtIz50S5Rzt/iXv+dfLnxL+FHjHwHcuNW02SWzzhLyFd0bf4V+hfh2zl0/QrGxmYPJbwJGzDoSBirV3b293A1vdQRzxOMMkihlI9wa6amDhNX2Z4uD4jxOEk4yfPDz/Rn5Z2dzcWdwlxazSQTIQyvGxUgj3r2j4dftJeN/Dfk2usMmuWKfLiY4lA/wB7/wCtXvXxK/Zt8FeJTNeaLGdC1B+QYP8AUk+6dB+FfNvxB+AXxB8KSSSrpp1WyUnFxZnfx7r979K51Sq0XofSxzHLc0hy1LX7PR/Jn0/4E/aM+HfiRIory/Oi3j8eTd9M+gYda9ZsNQsb+JZrK8guI2GQ0bhv5V+WNzDNbzGG4ikhkX7ySKVYfUGtXw/4v8TeHZvM0XW76zIIOI5iBn6dK6YV39o8rF8M03rRnb11P1Cor4R8JftRfEbSSkeqPZ6zAp6TRBHx/vKMn8a9S8Pftd6BMyR654dvbQ4+aSFg6/lnNdKmmeDWybFUul/Q+nKK8h0f9o/4T6iVU+IGtHb+Ge2kXH44rrNO+KXw91AD7L4s0tt3TdMF/nVHBPDVYfFFr5HZUVkQ+J/Dc2PJ1/S3z023aH+tWhq2lEAjU7Ig9CJ1/wAaLGVn2LtFZ0+u6JDjztYsI/8AeuEH9azbzx54LswftHijSEx1/wBLQ4/I01FvoFmdHRXm2q/HX4U6bv8AtHi+zZkOCsSs5/QVwviD9rT4a2Mbf2auo6nIBwscJQE+mWxWscPVntFj5Jdj6DpGZVG5mCj1Jr4s8Vftk65cK8fhvw1b2X92W6bew/AZFeO+M/jh8T/FgdNS8VXUULHmK0AgXHp8mK7aWVVp/FoHIz9AvG/xU8A+DYS+v+JrG3fkLEr73Y+gA7/WvnT4m/tjQiKa08B6OxkwVW7vRwD6hB/jXx5eTTTztLPK8sjcl3Ylj9Sa6HwV8P8Axj4yuVg8OeH76+yf9YsZEY+rnj9a9mhlGHormqu/rojnlN3sS+PviN4y8c3ZuPEmuXN2M/LFuIjX2C1iaHo2q65fx2Oj6fcX1zIcLHChYk19UfDD9ju9nMd5481ZbdN2TZ2jZYj0Ldvwr6k+H/w78H+BNPjs/DWi21oEGDLt3St7lzyautnOHw0eWir+mwlTb3PlH4L/ALJGpaj5Gq/EK4fT7Yjd/Z8P+tPszdF+nNfYHhDwvoPhPSItK8P6bBZW0YAAjUAt7k9zWzRXzmLx9bFP949O3Q1jFR2Plz/goj/yIegf9fzf+g18PDqK+4f+CiP/ACIegf8AX83/AKDXw8Oor63Iv9zXzMKnxH6T6H/yanb/APYtj/0TX5tS/wCtf/eP86/SXQv+TU7f/sWx/wCia/NqX/Wv/vH+dYZH8Vb1HU6DKKKK+gMj1D9lb/kvPhj/AK+v6V9Ff8FGP+RN8M/9hB//AEW1fOv7K3/JefDH/X1/Svor/gox/wAib4Z/7CD/APotq+fxf/I0pen+ZrH4GfEy/eH1r9XfhR/yTPw5/wBg2H/0AV+US/eH1r9XfhR/yTPw5/2DYf8A0AVjxJ8FP5jo7s6eiiivkzcg1K1S+065spCQlxE8TEdQGBB/nXyNqv7KPiRdRnGm67YvZ7z5JlUh9vbPPWvsCisa1CFW3Mj0svzbE5fzewdr76XPGP2cfg7d/DWTUb7VNRiury7CxhYlwqoP5nmvB/20f+Svt/16R/yFfb9fEH7aP/JX2/69I/5CuTGU406HLHY+g4cxlXGZs61Z3k4v9DxfTrO41DULextYzJPPII419WJwBXoPxR+DPiz4e6La6vq5tZradgjGB8mNyM4P+Nc18L/+SjeHv+wjD/6EK+uv20f+SQp/1+x/yNcNGjGdKUnuj6nMszrYfH0KELcs9z4ir7//AGbIVuPgPodu/wB2S2dD9CSK+AK/QP8AZi/5Ij4e/wCuJ/8AQjWuXfxH6HBxm7YOH+L9GeG67+yt4ml1m7msNcsGtZJWeLzEIYAnODzXq/7N/wAHrz4Ztql7qmow3d3fBIwsSkKiLk/ieTXs1FejDCUoS5ktT47FcQY7FUHQqSXK/IKKKK6TxAooooAKCMjB6UUUAcj4v+GvgjxWjDWvD1nO7dZFTY/5ivFfGX7JegXkks3hvWrjT2bO2GZfMQfyNaniT9o59D+JGueHf+EUvNV0zS3VHu7FTI6HAzuXsAc16N8Nvi54M8fW13Lot7LG1kgkuo7qIxNEp7tnpUOEZdDtoY/E0Pgm7fgfI3if9mX4maOxeztLXVofW2l+b/vmvNNf8D+LtDZv7T8P6hbherGE7R+Nfpvp+qabqCB7DULS7UjIMMyuMfgasSxRyxmOWNXQ9VYZBpqNtj0qfEFZK04p/gfk9LFIjFZInVh2ZSKhDFT8rEfQ1+pureDvCurD/iZ+HtNu+MfvbdT/AErk9Q+BXwqvM7vB2nQknJMMQT+VaxnY0/tunL4os/OEXd0p+S6nX6SEUp1LUu2o3gH/AF3b/Gv0Cu/2afhRMrbdGmiJOQUnPFZ7/ssfC12LG11Aey3JArphXgt0ZSzKjLoz4Jl1C/YfPfXTfWZj/Wqsksrfelc/VjX6DQ/svfCpD8+n3cnpm4Nalr+zp8I4HVj4Xhm2nOJW3A/WumONprock8bTeyPzhYbgcAk/nVrTtF1jUmC6fpd5dHOP3UJav030j4SfDXSpPMsPBejQv/eFsua6y2sdN0+LNva21rGg6qgUAVf9qJL3YnNPEX2R+a/hj4EfFLxCqPZeFrmKNuj3P7pR9Sa9a8Gfsc+IroRy+K/ENrYLn5oLQeY2P948fpX2ZY6tpN9M0Njqdlcyr95IZ1dh9QDXMeH/AIl+G9c+IGseCbOScappChroSR7V5GflJ68VlPNqz+GyOdybOL8C/sz/AAu8MGOabSpNZukH+uvn3c+u0YFevabp1hplsttp1nb2kKgAJDGEH6V4t8MfHPif4i/GzxAtnfeR4O0BjDEsQx9qlzj5j3HU17nXDUr1KrvOVybWCiiisgCiiigDyb9pv4U3XxW8H22m6fqEdle2c/nRGVco3Yg/hXzhb/sbeNmnjWfxDpSRFhvYKxIHfjNfdFFejhs0xGGh7Om9PQhwTd2cB4k0OPwz8CL7QIZmmSw0V4BIwwW2x4zX5eS/61/94/zr9Wviz/yTTxF/2Dpv/QDX5Sy/61/94/zr3OHZOUajfczq9D0L4LfCDxR8Vbq9j0E20MFkoM087YUMeij1Ncn418N6n4Q8U3/hvWI1jvrGTy5QpyOmQQfQgg19b/8ABOT/AJAfiz/r4g/9BavB/wBrn/k4TxR/11i/9FJXoUMZUnjqlB/Cl/l/mQ4rlTK/7K3/ACXnwx/19f0r7a/ad+Etx8WPCVlp9jqCWV9Y3PnxNIuUfKkEH86+Jf2Vv+S8+GP+vr+lfprXj55WnRxcKkHqkaU1eLR8MWv7G3jU3MQuPEGlpFuG9lUkgd8DNfavhXShofhvTtHWUyiytkgDkY3bRjNaVFePi8fWxaSqvY0jFR2CiiiuIoKKKKACviD9tH/kr7f9ekf8hX2/XxB+2j/yV9v+vSP+QrhzD+EfUcIf8jD/ALdf6Hmfwv8A+SjeHv8AsIw/+hCvrr9tH/kkKf8AX7H/ACNfIvwv/wCSjeHv+wjD/wChCvrr9tH/AJJCn/X7H/I1x4b+BUPo87/5G2F/rqfEVfoH+zF/yRHw9/1xP/oRr8/K/QP9mL/kiPh7/rif/QjTy7+I/QONP9zh/i/RnpdFFFeyfmgUUUUAFFFFABWd4m1KLR/D2oarMwRLW3eUk+w4/WtGuZ+KHhq48YeBNU8N2uoHT3v4fK88Lu2jPpQB8kfAvX/iR4fi17x1o3gUeJNH12+lluGGWlA3n7oHUfhXsPxW1rTLX9nDWfGFr4YXw7qGs2ixTQNEI5gSThWwB716j8JfB8XgT4f6X4XjlWc2cW15QMeYxJJavGf289Smi8BaNo0KS7Ly/WScpGWCxIRuzj60ug92ef8Awn+G/gPW/BWlXOhfFu80LxGYQ1zDb36hVf8AulDXoXxY1/x58IfhNoFnaeKF1/X73VVhF5cRg+ZGxGFwKo6b4f8A2YvHENrHZ31naXwCJiKU28pcYwTkc5NU/wBr/TRd6r8M/AulXLQCa8CQzFsmMfKA+e+MUdB9ToU8U/tMaWInuvBuh6ujAE+QxBwfo1bnxf8AjPr3gO98L6XF4T/tLVNatw72qOdySY5UDvzVHQPhx8atF1uwkh+Ki6jpUUq+fb3MJLNH3Gc1i/HlvtH7Vnwws85CRvIRjvlqBG14X/aIP/CT2mg+PPBupeFJLxgkFxcqREzHtkitn4x/Gw+AvGFh4Xs/C95rl9fW5mgW2blsdgO/Fcv+3otqvws06dkX7ampxfZn/iBzzj9K434+zeIbL4tfC3U/D8UU2ttpgW3jmOEZyuDu/WgDvtH/AGiLmDxPpuleM/Auq+GrbUpBDb3VwDt3k4AORXrPxL8TJ4R8B6r4kwjmztzJGrHh2PCj8zXyt8Zbz4oQ6r4a8RfGPRrP/hFtO1GNtmmHlZCRtLE/T9K9F/bQ8UWqfBXTobKQmHWruFUZepiwW6fhRcLGp+y/8aNS+I76jpPie1t7DWbcCeCKNSokgI6gHrg1kftKatrPib4n+FvhLpWqz6Va6lmXUJ4G2uY+yg/ga8Y8R/ELRdH8eeEPHXg/SdVtotJtIbTV5JrYokyKAG/rXqP7SK3Vt4j8C/G7w7BNe2Nmytd+QNx8ojIJ9uTQOx0ll+zXpvh7xZpGveC/FOraO9pIGvFaTzPtK46HPr3rzr9qx9X+HXxnsPGnh9H83WtOezkAHDyEbcnHfGMV13xY/aI03WPCNvpXwsvLq68U6lLEkKR25Jt8sN278Miuh+OPw68V+OPhBoEUflXPi3T5YZy7/Ipbgvmj0D1PKfhN4o8Tfs739p4e8d6WR4a1gi4S/SMloZG5O5u/XkGvr3RtU0/WNNg1LS7uK7tJ0DxyxNuVgawNW8IWPi/wHb6B41sobt3t0W4CnO2QDkq2OKn+HngnQfAegronh2CWGzDbsSSbyT65oQmdJRRRTEFFFFABRRRQBy/xZ/5Jp4i/7B03/oBr8pZf9a/+8f51+rXxZ/5Jp4i/7B03/oBr8pZf9a/+8f519Zw38E/Uwrbo+zf+Ccn/ACA/Fn/XxB/6C1eD/tc/8nCeKP8ArrF/6JSveP8AgnJ/yA/Fn/XxB/6C1eD/ALXP/Jwnij/rrF/6JStsJ/yNavp/kJ/Aiv8Asrf8l58Mf9fX9K/TWvzK/ZW/5Lz4Y/6+v6V+mtebxF/vEfT9S6WwUUUV8+ahRRRQAUUUUAFfEH7aP/JX2/69I/5Cvt+viD9tH/kr7f8AXpH/ACFcOYfwj6jhD/kYf9uv9DzP4X/8lG8Pf9hGH/0IV9dfto/8khT/AK/Y/wCRr5F+F/8AyUbw9/2EYf8A0IV9dfto/wDJIU/6/Y/5GuPDfwKh9Hnf/I2wv9dT4ir9A/2Yv+SI+Hv+uJ/9CNfn5X6B/sxf8kR8Pf8AXE/+hGnl38R+gcaf7nD/ABfoz0uiiivZPzQKKKKACiiigAooooAKr31jZX8XlX1nb3Uf92aMOPyNWKKAPPdf+C3w01q6iurrwrZR3EUiyJJAvlkMDkfdrN+L3wU0X4iX+nX9zq+paZc6bCI7VrV8bMdD9a9UooA8H0P4L/EDQNasrjTfixqc9hDMHmt7wbzIndc4pfjl8J/G/ij4n6N458H61YWF3pVqYYjcKSdxJycdO9e70UDufOlp8GviP4y8U6bqHxZ8V2t/pmly+bDZWibVkbjk4HsK1v2ivhp418VeLvC2v+B2sYLjRssHuGACnPHB6ivdaKVgufM2vfCT40/EYWumfEXxZpi6JHcLPNb2sYDOVORjaK7j4jfCC68VeMfBssd5aQ+G/DoBaykUs0rDG32/OvYaKdguc54x8F6B4o8J3/hu+sYY7O9iMb+TGEK57jHeofh94I0vwd4Lh8J28k1/p8WVVbw+Z8p/hOe1dTRQIwdF8G+FdFvGvNL8P6baXDHPmx26hh9Djj8K3qKKACiiigAooooAKKKKACiiigDl/iz/AMk08Rf9g6b/ANANflLL/rX/AN4/zr9Wviz/AMk08Rf9g6b/ANANflLL/rX/AN4/zr6zhv4J+phW3R9m/wDBOT/kB+LP+viD/wBBavB/2uf+ThPFH/XWL/0Sle8f8E5P+QH4s/6+IP8A0Fq8H/a5/wCThPFH/XWL/wBEpW2E/wCRrV9P8hP4EV/2Vv8AkvPhj/r6/pX6a1+ZX7K3/JefDH/X1/Sv01rzeIv94j6fqXS2CiiivnzUKKKKACiiigAr4g/bR/5K+3/XpH/IV9v18Qfto/8AJX2/69I/5CuHMP4R9Rwh/wAjD/t1/oeZ/C//AJKN4e/7CMP/AKEK+uv20f8AkkKf9fsf8jXyL8L/APko3h7/ALCMP/oQr66/bR/5JCn/AF+x/wAjXHhv4FQ+jzv/AJG2F/rqfEVfeHwL1zTvDX7OGl67q03k2VnaNLK/oAxr4Pr7W8BtaL+yRAdQ0W41qz+wOJ7O3/1kibjnb7jrTy7+I/QONP8Ac4f4v0ZueFfjto+s63pNjeeG9d0i21nH9mXt1B+5ucjIwVztyOmcV6o99ZJeLZteW63LDKwmQByPUL1r408J+ILPRPE3g61+GPjbUPFFvdXccc3hvUbdZn06IjklsAoU6fhWJqcurXXjHxEmreILbTPGA18f2e9wZTdpH8uwRRhwGj69j3r2T80PuS51HT7YsLi+tYSpAbzJVXBPTqafc3lnbQrNcXUEMTY2vJIFU56YJr5S1fw3b+JviL8W21xr24fTdFgmtws7oqTCNiGABxnIrJi1GzvB8KJPiZeXsfhJ9FbzJZZHjia7AbaJGBHP3cZoA+m/AfxA0bxe+uiyEkC6LetZ3LzEBSwGcg+ldPFf2M1qLqK8t5Lc8CVZVKH8c4r4QtH1O1+F/iYeG3uU0CTxkovJpSwP2XacF2BDbfU59K3z5y/DL4hvoHiGCbRJZrb7LDpjSNDayblBMUjMxPGT160AfadtdW10H+zXEM2w7W8tw20+hx0qWuN+D/hHR/CXgyyg0lJwbuCK4uHmmaRpJCi5YkmuyoAKKKKACiiigAooooAKKKKACiiigAooooAKKKKAPI/HvxQ8UaX8UP8AhBfC/hO11e4WwF48s96IAFyBjnr1q98J/i1a+LrPxANdsE0C88PXBh1ASzq0K/KDuDg4xzXEfEn4TzeP/j/e3GpQ6zY6YNB2W2pWkjRItxlcDcOuOePauJg+H/jhPgj4l8AR+F7u11aw1VJzfQxsf7Zt1YHeGbO59oxt5Bx0oGfUGgeLvDOvWU97pGu2F5b2+fOdJhiMDu2eg9zUXh3xt4R8RXE9voniLTr+WAFpEhnBKgdT9PfpXzRp3ww1zUvC/jKfQ4vFlrrF9pMdqE1SyS0im2nJVFRFyeoz7102jaLe61pU2l6D8KbvwzqqeGnsW1a4ia22zeXjYo4EmT/F+NAj3DR/G3hTWry5sdF8QadfXdurF4opwTxnP15HbNUPBHjnT9asrBL+/wBKi1K+Mht4LW581ZVQ8lW79ea+ffgp8ONSs/Efh+bVLDxjZ6jpFvMjGbTkhtNxHIMioDIG6jJPWm6N8PfG2kfs+eF9Y0vw1cxeM/DF/NNBYmMiSSOTKsoHUjkH8KAPpZ/GXhVLfULh9esFh06Xybx2mAEMmM7D/tcjjrUa+OvB7aD/AG8PEenf2YJBE1yZhsVz0UnseO9fOXjH4UeLIvg14cezsL+XVpNb/tjXbe3jV7gs77vukEOUGBgg/dFZ2tfDLVLv4W6/Fpmj+LL6fU9atJJrTUrBYSVTdudI0RcDkZNAH0R461vSdf8AhL4ivtGvob61+w3CebEcqSFIODX5ay/61/8AeP8AOv1K8a6da6V8GdXsbOzhtI49JkHlRRhAD5fPA71+Wsv+tf8A3j/OvrOG/gn6mFbdH2b/AME5P+QH4s/6+IP/AEFq8H/a5/5OE8Uf9dYv/RKV7x/wTk/5Afiz/r4g/wDQWrwf9rn/AJOE8Uf9dYv/AESlbYT/AJGtX0/yE/gRX/ZW/wCS8+GP+vr+lfprX5lfsr/8l58Mf9fX9K/TWvN4i/3iPp+pdLYKKKK+fNQooooAKKKKACvPviR8HvBXj/VotU8QW12buOPyw9vOY9y+/HNeg0VMoRmrSRtQxFXDz56UnF90eT+Fv2ffhx4d1+01qxs7+S6tHEkQnui6Bh0OMV3XjvwlovjXw7NoOvQvLZykMfLfa6kHgg9q3qKmNKEU4paGtTHYmrUjUnNuS2d9jxT/AIZi+Fv/AD76x/4HH/CvWfDeh6b4d0G10PSrcQ2NrH5cUfXj39a0qKIUoQ1irBiMficSlGtUcku7M6x0HRbG8a8s9Ks7e4bO6WOFVY568inzaPpU2opqM2nWsl4gws7RAuPxq9RWhyFf7DZ+ZNJ9lh3zjbK2wZceh9aiuNI0u4s47KfT7WW2jIKRNECqn2HartFAFNNL01LaW2Wwtlhm/wBZGIxtf6jvTYdI0qGxNjFp1qlqTkwrEApP0q9RQAiqqqFUAKBgAdhS0UUAFFFFABRRRQAUUUUAFFFFABRRRQAUUUUAFFFFABRRRQAUUUUAFFFFABRRRQBDf2tvfWU9ldxLLBPG0ciN0ZSMEV4ZN+yZ8IZZpJTa6ypdixC35AGT0HHSveaK2pYirRv7OTQmk9zjPhR8M/Cvwy0m503wtbTxxXMolmeeXzHYjpz6DNc38SP2ffhx4+8Sv4h12yvlv5ECSNa3JiV8dCRjr716vRTjia0ZuopO76hZWseSfD39nf4a+BvE8HiLRbO/e+gUiI3N0ZUUnuBjrXrdFFRVrVKr5pu7BJLYKKKKzGFFFFABRRRQAUUUUAFFFFABRRRQAUUUUAFFFFABRRRQAUUUUAFFFFABRRRQAUUUUAFFFFABRRRQAUUUUAFFFFABRRRQAUUUUAFFFFABRRRQAUUUUAFFFFABRRRQAUUUUAFFFFAH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422B2-2ED7-4CC3-BA7D-8FDD45809F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69" y="1931772"/>
            <a:ext cx="6908206" cy="4695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CD92AE-5A47-4C62-A37E-7E32BBC977B2}"/>
              </a:ext>
            </a:extLst>
          </p:cNvPr>
          <p:cNvSpPr txBox="1"/>
          <p:nvPr/>
        </p:nvSpPr>
        <p:spPr>
          <a:xfrm>
            <a:off x="7433186" y="2039679"/>
            <a:ext cx="4330745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Fostering Networking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10AE38-BCB9-4197-8990-DDD9016699E2}"/>
              </a:ext>
            </a:extLst>
          </p:cNvPr>
          <p:cNvSpPr txBox="1"/>
          <p:nvPr/>
        </p:nvSpPr>
        <p:spPr>
          <a:xfrm>
            <a:off x="517525" y="2073577"/>
            <a:ext cx="6679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network in this environment?</a:t>
            </a:r>
          </a:p>
        </p:txBody>
      </p:sp>
    </p:spTree>
    <p:extLst>
      <p:ext uri="{BB962C8B-B14F-4D97-AF65-F5344CB8AC3E}">
        <p14:creationId xmlns:p14="http://schemas.microsoft.com/office/powerpoint/2010/main" val="142956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FCE2-1365-4B5C-9379-669E87F2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73377"/>
            <a:ext cx="11029616" cy="638718"/>
          </a:xfrm>
        </p:spPr>
        <p:txBody>
          <a:bodyPr>
            <a:normAutofit/>
          </a:bodyPr>
          <a:lstStyle/>
          <a:p>
            <a:r>
              <a:rPr lang="en-US" b="1" dirty="0"/>
              <a:t>VIRTUAL NETWORKING – THE ART OF THE POSSIBLE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66C85-76D8-4F2F-A91E-D89E11AEF439}"/>
              </a:ext>
            </a:extLst>
          </p:cNvPr>
          <p:cNvSpPr txBox="1"/>
          <p:nvPr/>
        </p:nvSpPr>
        <p:spPr>
          <a:xfrm>
            <a:off x="8054029" y="1931771"/>
            <a:ext cx="3709903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True Virtual Meetings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7597EA-8846-42D6-A36F-039DE051E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041" y="2885878"/>
            <a:ext cx="3709903" cy="3875276"/>
          </a:xfrm>
        </p:spPr>
        <p:txBody>
          <a:bodyPr anchor="t">
            <a:normAutofit lnSpcReduction="10000"/>
          </a:bodyPr>
          <a:lstStyle/>
          <a:p>
            <a:r>
              <a:rPr lang="en-US" sz="2800" dirty="0"/>
              <a:t>Leverage Augmented or Mixed Reality</a:t>
            </a:r>
          </a:p>
          <a:p>
            <a:r>
              <a:rPr lang="en-US" sz="2800" dirty="0"/>
              <a:t>Buy/Rent Common System</a:t>
            </a:r>
          </a:p>
          <a:p>
            <a:r>
              <a:rPr lang="en-US" sz="2800" dirty="0"/>
              <a:t>True Virtual Presence</a:t>
            </a:r>
          </a:p>
          <a:p>
            <a:r>
              <a:rPr lang="en-US" sz="2800" dirty="0"/>
              <a:t>Connected via a Meeting or Collaboration System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0A2C5E-076B-4B74-8C36-B5FB6DC6DEA4}"/>
              </a:ext>
            </a:extLst>
          </p:cNvPr>
          <p:cNvGrpSpPr/>
          <p:nvPr/>
        </p:nvGrpSpPr>
        <p:grpSpPr>
          <a:xfrm>
            <a:off x="345646" y="1931771"/>
            <a:ext cx="7446628" cy="4561104"/>
            <a:chOff x="428069" y="1931771"/>
            <a:chExt cx="7446628" cy="45611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91F696-7B3A-4C90-95E9-162EAC766281}"/>
                </a:ext>
              </a:extLst>
            </p:cNvPr>
            <p:cNvGrpSpPr/>
            <p:nvPr/>
          </p:nvGrpSpPr>
          <p:grpSpPr>
            <a:xfrm>
              <a:off x="428069" y="1931771"/>
              <a:ext cx="7446628" cy="4561104"/>
              <a:chOff x="428069" y="1931771"/>
              <a:chExt cx="7446628" cy="4561104"/>
            </a:xfrm>
          </p:grpSpPr>
          <p:pic>
            <p:nvPicPr>
              <p:cNvPr id="1026" name="Picture 2" descr="HoloLens NHS">
                <a:extLst>
                  <a:ext uri="{FF2B5EF4-FFF2-40B4-BE49-F238E27FC236}">
                    <a16:creationId xmlns:a16="http://schemas.microsoft.com/office/drawing/2014/main" id="{7E059B9D-6A25-4AB1-A1D9-B2C2725ED8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11" t="19856" r="5716"/>
              <a:stretch/>
            </p:blipFill>
            <p:spPr bwMode="auto">
              <a:xfrm>
                <a:off x="428069" y="1931771"/>
                <a:ext cx="7446628" cy="4561104"/>
              </a:xfrm>
              <a:prstGeom prst="rect">
                <a:avLst/>
              </a:prstGeom>
              <a:ln w="38100" cap="sq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A89A57-F1BE-4BE3-B515-DBC3C1F27909}"/>
                  </a:ext>
                </a:extLst>
              </p:cNvPr>
              <p:cNvSpPr txBox="1"/>
              <p:nvPr/>
            </p:nvSpPr>
            <p:spPr>
              <a:xfrm>
                <a:off x="441479" y="1985394"/>
                <a:ext cx="73523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Can we do </a:t>
                </a:r>
                <a:b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Virtual Networking?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7F77FA-3278-49B2-A6CA-D9AF38D436F0}"/>
                </a:ext>
              </a:extLst>
            </p:cNvPr>
            <p:cNvSpPr txBox="1"/>
            <p:nvPr/>
          </p:nvSpPr>
          <p:spPr>
            <a:xfrm>
              <a:off x="428069" y="5846544"/>
              <a:ext cx="744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4"/>
                </a:rPr>
                <a:t>https://www.businessinsider.com/london-doctors-microsoft-hololens-headsets-covid-19-patients-ppe-2020-5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93783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55" y="850024"/>
            <a:ext cx="11029616" cy="646281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EFA765-49CB-4FD5-8FAC-8499E6F93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0" y="2158957"/>
            <a:ext cx="8252259" cy="404062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Make your engagements, meetings and outreach programs two-way…not “typical” one-way passive webinars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Focus on realistic and measurable goals and objectives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Make the environment personal and engaging by focusing on people and their needs, not bells and whistles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Don’t let unconscious choices about scheduling, logistics, types of engagements drive your virtual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Provide solid tech and back up support until you develop system competency…but focus on technology agnostic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This is not a choice of face-to-face </a:t>
            </a:r>
            <a:r>
              <a:rPr lang="en-US" sz="2800" b="1" i="1" dirty="0"/>
              <a:t>OR</a:t>
            </a:r>
            <a:r>
              <a:rPr lang="en-US" sz="2800" dirty="0"/>
              <a:t> virtual engagement…make it </a:t>
            </a:r>
            <a:r>
              <a:rPr lang="en-US" sz="2800" b="1" i="1" dirty="0"/>
              <a:t>AND…</a:t>
            </a:r>
          </a:p>
        </p:txBody>
      </p:sp>
      <p:pic>
        <p:nvPicPr>
          <p:cNvPr id="4" name="Graphic 3" descr="Badge Question Mark">
            <a:extLst>
              <a:ext uri="{FF2B5EF4-FFF2-40B4-BE49-F238E27FC236}">
                <a16:creationId xmlns:a16="http://schemas.microsoft.com/office/drawing/2014/main" id="{E268F3FE-8944-4E02-92C5-5FC3E5F7D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4219" y="1919549"/>
            <a:ext cx="3018901" cy="30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55" y="850024"/>
            <a:ext cx="11029616" cy="646281"/>
          </a:xfrm>
        </p:spPr>
        <p:txBody>
          <a:bodyPr/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EFA765-49CB-4FD5-8FAC-8499E6F93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0" y="2158957"/>
            <a:ext cx="8252259" cy="4040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Rich Arnold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RichArnold1982@gmail.com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703.932.6319</a:t>
            </a:r>
          </a:p>
        </p:txBody>
      </p:sp>
      <p:pic>
        <p:nvPicPr>
          <p:cNvPr id="4" name="Graphic 3" descr="Badge Question Mark">
            <a:extLst>
              <a:ext uri="{FF2B5EF4-FFF2-40B4-BE49-F238E27FC236}">
                <a16:creationId xmlns:a16="http://schemas.microsoft.com/office/drawing/2014/main" id="{E268F3FE-8944-4E02-92C5-5FC3E5F7D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7171" y="1834956"/>
            <a:ext cx="4364622" cy="43646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880185-35FA-4124-8EBD-69DE0591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2071" y="6383547"/>
            <a:ext cx="526254" cy="47445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4846"/>
            <a:ext cx="11029616" cy="873538"/>
          </a:xfrm>
        </p:spPr>
        <p:txBody>
          <a:bodyPr>
            <a:normAutofit/>
          </a:bodyPr>
          <a:lstStyle/>
          <a:p>
            <a:r>
              <a:rPr lang="en-US" b="1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2131821"/>
            <a:ext cx="6789091" cy="4314754"/>
          </a:xfrm>
        </p:spPr>
        <p:txBody>
          <a:bodyPr>
            <a:noAutofit/>
          </a:bodyPr>
          <a:lstStyle/>
          <a:p>
            <a:r>
              <a:rPr lang="en-US" sz="2400" b="1" dirty="0"/>
              <a:t>Rich Arnold</a:t>
            </a:r>
          </a:p>
          <a:p>
            <a:pPr marL="609750" lvl="1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24 years USCG and USN</a:t>
            </a:r>
          </a:p>
          <a:p>
            <a:pPr marL="609750" lvl="1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20+ years project work:  Africa, FSU, Asia, SW Asia, South America, Pacific Islands for DTRA, DOE, Dept of State, Military, UN, NGOs</a:t>
            </a:r>
          </a:p>
          <a:p>
            <a:pPr marL="609750" lvl="1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Large – Small firm executive leader experience</a:t>
            </a:r>
          </a:p>
          <a:p>
            <a:pPr marL="609750" lvl="1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Former Adjunct Faculty, Old Dominion University</a:t>
            </a:r>
            <a:endParaRPr lang="en-US" sz="1800" b="1" dirty="0"/>
          </a:p>
          <a:p>
            <a:r>
              <a:rPr lang="en-US" sz="2400" b="1" dirty="0"/>
              <a:t>Please participate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Feel free to pop a question in chat or just ask</a:t>
            </a:r>
          </a:p>
          <a:p>
            <a:pPr lvl="1"/>
            <a:r>
              <a:rPr lang="en-US" sz="2000" dirty="0"/>
              <a:t>Q&amp;A period at the end of the session</a:t>
            </a:r>
          </a:p>
          <a:p>
            <a:pPr lvl="1"/>
            <a:r>
              <a:rPr lang="en-US" sz="2000" dirty="0"/>
              <a:t>1= Got it / Agree    2= Fuzzy / Unsure    3= Disagree</a:t>
            </a:r>
          </a:p>
        </p:txBody>
      </p:sp>
      <p:pic>
        <p:nvPicPr>
          <p:cNvPr id="15" name="Picture 14" descr="&#10;&#10;Description automatically generated">
            <a:extLst>
              <a:ext uri="{FF2B5EF4-FFF2-40B4-BE49-F238E27FC236}">
                <a16:creationId xmlns:a16="http://schemas.microsoft.com/office/drawing/2014/main" id="{0FC19407-1824-4BAD-A195-F0B718604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86938" y="1716383"/>
            <a:ext cx="3997434" cy="299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FCD10-95DB-4D49-B0B4-D77D04D8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4372" y="6446575"/>
            <a:ext cx="576627" cy="4114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2159B-20B7-480F-8C49-741E7CC090B4}"/>
              </a:ext>
            </a:extLst>
          </p:cNvPr>
          <p:cNvSpPr txBox="1"/>
          <p:nvPr/>
        </p:nvSpPr>
        <p:spPr>
          <a:xfrm>
            <a:off x="7649496" y="4714459"/>
            <a:ext cx="43296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My Virtual World </a:t>
            </a:r>
            <a:r>
              <a:rPr lang="en-US" b="1" i="1" dirty="0"/>
              <a:t>This Week</a:t>
            </a:r>
            <a:r>
              <a:rPr lang="en-US" b="1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Energy workshop for Zambia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Virtual team project for USAID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Training course for DOE Los Alamos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VA IDIQ team business development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Florida wellness development center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Client meetings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094F3-1473-47CA-841E-4791844A5A32}"/>
              </a:ext>
            </a:extLst>
          </p:cNvPr>
          <p:cNvSpPr txBox="1"/>
          <p:nvPr/>
        </p:nvSpPr>
        <p:spPr>
          <a:xfrm>
            <a:off x="7649496" y="1995948"/>
            <a:ext cx="3759487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Good Morning Leaders!</a:t>
            </a:r>
          </a:p>
        </p:txBody>
      </p:sp>
    </p:spTree>
    <p:extLst>
      <p:ext uri="{BB962C8B-B14F-4D97-AF65-F5344CB8AC3E}">
        <p14:creationId xmlns:p14="http://schemas.microsoft.com/office/powerpoint/2010/main" val="219402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Your ENGAGEMENT in a virtual world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EFA765-49CB-4FD5-8FAC-8499E6F93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20" y="2662328"/>
            <a:ext cx="11029615" cy="4040620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are your virtual team’s strengths and weaknesses?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Are you effectively communicating your goals/objectives in a virtual setting? If so, how are you accomplishing this? If not, what can you do to better?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can you do to develop a better understanding of your virtual interactions?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Are virtual interactions about dialogue and task-focused ---- or “briefings” with little interaction / output focus?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Is collaboration timely, effective and two-way?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41DCB6-8403-4DFF-BEC6-91BBD096B729}"/>
              </a:ext>
            </a:extLst>
          </p:cNvPr>
          <p:cNvSpPr txBox="1"/>
          <p:nvPr/>
        </p:nvSpPr>
        <p:spPr>
          <a:xfrm>
            <a:off x="581191" y="1861430"/>
            <a:ext cx="1113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Ask Yourself:</a:t>
            </a:r>
          </a:p>
        </p:txBody>
      </p:sp>
    </p:spTree>
    <p:extLst>
      <p:ext uri="{BB962C8B-B14F-4D97-AF65-F5344CB8AC3E}">
        <p14:creationId xmlns:p14="http://schemas.microsoft.com/office/powerpoint/2010/main" val="380206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5B6D7-E064-4C6C-A2BB-DED9C15C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Camera and presentation station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E98FC-2713-4865-8580-FBA401201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835" y="1949213"/>
            <a:ext cx="6201887" cy="4798699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/>
              <a:t>LOOK AT THE LENS!</a:t>
            </a:r>
          </a:p>
          <a:p>
            <a:r>
              <a:rPr lang="en-US" sz="2800" dirty="0"/>
              <a:t>“The Ugly Shot”: Camera </a:t>
            </a:r>
            <a:br>
              <a:rPr lang="en-US" sz="2800" dirty="0"/>
            </a:br>
            <a:r>
              <a:rPr lang="en-US" sz="2800" dirty="0"/>
              <a:t>below eye level</a:t>
            </a:r>
          </a:p>
          <a:p>
            <a:r>
              <a:rPr lang="en-US" sz="2800" dirty="0"/>
              <a:t>Check lights (front of face), </a:t>
            </a:r>
            <a:br>
              <a:rPr lang="en-US" sz="2800" dirty="0"/>
            </a:br>
            <a:r>
              <a:rPr lang="en-US" sz="2800" dirty="0"/>
              <a:t>camera focus, position, and </a:t>
            </a:r>
            <a:br>
              <a:rPr lang="en-US" sz="2800" dirty="0"/>
            </a:br>
            <a:r>
              <a:rPr lang="en-US" sz="2800" dirty="0"/>
              <a:t>appearance </a:t>
            </a:r>
          </a:p>
          <a:p>
            <a:r>
              <a:rPr lang="en-US" sz="2800" dirty="0"/>
              <a:t>Look professional (at least on-camera part)</a:t>
            </a:r>
          </a:p>
          <a:p>
            <a:r>
              <a:rPr lang="en-US" sz="2800" dirty="0"/>
              <a:t>Check background for anything inappropriate</a:t>
            </a:r>
          </a:p>
          <a:p>
            <a:r>
              <a:rPr lang="en-US" sz="2800" dirty="0"/>
              <a:t>Audio Prep: </a:t>
            </a:r>
          </a:p>
          <a:p>
            <a:pPr lvl="1"/>
            <a:r>
              <a:rPr lang="en-US" sz="2600" dirty="0"/>
              <a:t>Microphone: Digital Headset / Test Audio</a:t>
            </a:r>
          </a:p>
          <a:p>
            <a:pPr lvl="1"/>
            <a:r>
              <a:rPr lang="en-US" sz="2600" dirty="0"/>
              <a:t>Avoid Background Noise</a:t>
            </a:r>
          </a:p>
        </p:txBody>
      </p:sp>
      <p:pic>
        <p:nvPicPr>
          <p:cNvPr id="10" name="Picture 9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329148C4-6D7D-4772-B2FC-25AA514436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477" y="1872639"/>
            <a:ext cx="3308299" cy="1860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4769D2-2C96-426A-8993-BDD40B040170}"/>
              </a:ext>
            </a:extLst>
          </p:cNvPr>
          <p:cNvSpPr txBox="1"/>
          <p:nvPr/>
        </p:nvSpPr>
        <p:spPr>
          <a:xfrm>
            <a:off x="4705135" y="3687391"/>
            <a:ext cx="338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What’s wrong with this setup?</a:t>
            </a:r>
          </a:p>
        </p:txBody>
      </p:sp>
      <p:pic>
        <p:nvPicPr>
          <p:cNvPr id="13" name="Picture 1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E92CBF2-B4F1-446C-858A-CCC41617FF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053" y="1858011"/>
            <a:ext cx="3495112" cy="196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7A50BD-98FA-4503-AC6C-A0ECCBA96D0A}"/>
              </a:ext>
            </a:extLst>
          </p:cNvPr>
          <p:cNvSpPr txBox="1"/>
          <p:nvPr/>
        </p:nvSpPr>
        <p:spPr>
          <a:xfrm>
            <a:off x="8260107" y="3733558"/>
            <a:ext cx="355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Anything better about this one?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FCB97-95F8-4C25-A5C3-7E449E7D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02" y="4191696"/>
            <a:ext cx="2605548" cy="26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120319-CB7F-47B3-AAEC-C15A57CE8F21}"/>
              </a:ext>
            </a:extLst>
          </p:cNvPr>
          <p:cNvSpPr txBox="1"/>
          <p:nvPr/>
        </p:nvSpPr>
        <p:spPr>
          <a:xfrm>
            <a:off x="9243952" y="4699787"/>
            <a:ext cx="2520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Place lens at eye level with a stand or use a separate camera to avoid…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b="1" i="1" dirty="0"/>
              <a:t>The Ugly Shot</a:t>
            </a:r>
          </a:p>
        </p:txBody>
      </p:sp>
    </p:spTree>
    <p:extLst>
      <p:ext uri="{BB962C8B-B14F-4D97-AF65-F5344CB8AC3E}">
        <p14:creationId xmlns:p14="http://schemas.microsoft.com/office/powerpoint/2010/main" val="29405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05E261-1EF4-4085-AB38-801B65AF5C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318" y="1920682"/>
            <a:ext cx="3047911" cy="2305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02E89D-7DCF-4DD7-9CF5-E21EAA5412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4352" y="1920682"/>
            <a:ext cx="3109915" cy="2305513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DEBBCE0-4A2E-4CE0-A390-CF0F2ABA7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886" y="2007676"/>
            <a:ext cx="5985163" cy="459960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Use “Blur” or background </a:t>
            </a:r>
            <a:br>
              <a:rPr lang="en-US" sz="2800" dirty="0"/>
            </a:br>
            <a:r>
              <a:rPr lang="en-US" sz="2800" dirty="0"/>
              <a:t>function if available</a:t>
            </a:r>
          </a:p>
          <a:p>
            <a:r>
              <a:rPr lang="en-US" sz="2800" dirty="0"/>
              <a:t>“Pause” video if you need </a:t>
            </a:r>
            <a:br>
              <a:rPr lang="en-US" sz="2800" dirty="0"/>
            </a:br>
            <a:r>
              <a:rPr lang="en-US" sz="2800" dirty="0"/>
              <a:t>to look away</a:t>
            </a:r>
          </a:p>
          <a:p>
            <a:r>
              <a:rPr lang="en-US" sz="2800" dirty="0"/>
              <a:t>Contacts if you have them </a:t>
            </a:r>
            <a:br>
              <a:rPr lang="en-US" sz="2800" dirty="0"/>
            </a:br>
            <a:r>
              <a:rPr lang="en-US" sz="2800" dirty="0"/>
              <a:t>/ check for glasses reflection</a:t>
            </a:r>
          </a:p>
          <a:p>
            <a:r>
              <a:rPr lang="en-US" sz="2800" dirty="0"/>
              <a:t>No distracting jewelry</a:t>
            </a:r>
          </a:p>
          <a:p>
            <a:r>
              <a:rPr lang="en-US" sz="2800" dirty="0"/>
              <a:t>Use of hands and idiom</a:t>
            </a:r>
          </a:p>
          <a:p>
            <a:r>
              <a:rPr lang="en-US" sz="2800" dirty="0"/>
              <a:t>Be careful with split </a:t>
            </a:r>
            <a:br>
              <a:rPr lang="en-US" sz="2800" dirty="0"/>
            </a:br>
            <a:r>
              <a:rPr lang="en-US" sz="2800" dirty="0"/>
              <a:t>monitors!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8892E2-AB09-4550-99A4-2E30FAA5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79" y="1263035"/>
            <a:ext cx="10734838" cy="438581"/>
          </a:xfrm>
        </p:spPr>
        <p:txBody>
          <a:bodyPr>
            <a:noAutofit/>
          </a:bodyPr>
          <a:lstStyle/>
          <a:p>
            <a:r>
              <a:rPr lang="en-US" b="1" dirty="0"/>
              <a:t>Camera and presentation STATION Tips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4531D7-B4A5-44AC-95BB-F3CF2755CA5B}"/>
              </a:ext>
            </a:extLst>
          </p:cNvPr>
          <p:cNvSpPr txBox="1"/>
          <p:nvPr/>
        </p:nvSpPr>
        <p:spPr>
          <a:xfrm>
            <a:off x="4965318" y="4226196"/>
            <a:ext cx="671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Camera: Eye Level + Lighting: Front of Face + Blur: No Issues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CF71D-8128-4BD3-8C66-4A6FA5A6E5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89"/>
          <a:stretch/>
        </p:blipFill>
        <p:spPr>
          <a:xfrm>
            <a:off x="8625401" y="4682522"/>
            <a:ext cx="3058865" cy="199963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C75082-FA24-421D-BAC1-BC3EF39DA5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925" t="7415" r="10141" b="47084"/>
          <a:stretch/>
        </p:blipFill>
        <p:spPr>
          <a:xfrm>
            <a:off x="4861375" y="4682522"/>
            <a:ext cx="3255796" cy="206825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8568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E98FC-2713-4865-8580-FBA401201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218" y="2133600"/>
            <a:ext cx="6576145" cy="4724400"/>
          </a:xfrm>
        </p:spPr>
        <p:txBody>
          <a:bodyPr>
            <a:normAutofit/>
          </a:bodyPr>
          <a:lstStyle/>
          <a:p>
            <a:r>
              <a:rPr lang="en-US" sz="2800" dirty="0"/>
              <a:t>Alternate to laptop camera:</a:t>
            </a:r>
          </a:p>
          <a:p>
            <a:pPr lvl="1"/>
            <a:r>
              <a:rPr lang="en-US" sz="2600" dirty="0"/>
              <a:t>Use a web cam</a:t>
            </a:r>
          </a:p>
          <a:p>
            <a:pPr lvl="1"/>
            <a:r>
              <a:rPr lang="en-US" sz="2600" dirty="0"/>
              <a:t>Adapt cell phone as a web cam</a:t>
            </a:r>
            <a:br>
              <a:rPr lang="en-US" sz="2600" dirty="0"/>
            </a:br>
            <a:r>
              <a:rPr lang="en-US" sz="2600" dirty="0" err="1"/>
              <a:t>IVCam</a:t>
            </a:r>
            <a:r>
              <a:rPr lang="en-US" sz="2600" dirty="0"/>
              <a:t>:  </a:t>
            </a:r>
            <a:r>
              <a:rPr lang="en-US" sz="2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https://www.e2esoft.com/ivcam/</a:t>
            </a:r>
            <a:endParaRPr lang="en-US" sz="2600" dirty="0"/>
          </a:p>
          <a:p>
            <a:r>
              <a:rPr lang="en-US" sz="2800" kern="0" dirty="0"/>
              <a:t>Build/Buy a stand to enable vertical focus on any object you need to manipulate or display for demonstration purposes</a:t>
            </a:r>
          </a:p>
          <a:p>
            <a:r>
              <a:rPr lang="en-US" sz="2800" kern="0" dirty="0"/>
              <a:t>Set a target spot where you manipulate the tool or perform the function</a:t>
            </a:r>
          </a:p>
          <a:p>
            <a:endParaRPr lang="en-US" sz="2800" kern="0" dirty="0"/>
          </a:p>
          <a:p>
            <a:endParaRPr lang="en-US" sz="2800" dirty="0"/>
          </a:p>
        </p:txBody>
      </p:sp>
      <p:pic>
        <p:nvPicPr>
          <p:cNvPr id="84994" name="Picture 2" descr="Amazon.in: Buy IPEVO Ziggi-HD High-Definition USB Document Camera ...">
            <a:extLst>
              <a:ext uri="{FF2B5EF4-FFF2-40B4-BE49-F238E27FC236}">
                <a16:creationId xmlns:a16="http://schemas.microsoft.com/office/drawing/2014/main" id="{50202F96-9C05-4909-B370-1F3888C8D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8513" y="4774513"/>
            <a:ext cx="2083487" cy="208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Light Gray Cuboid">
                <a:extLst>
                  <a:ext uri="{FF2B5EF4-FFF2-40B4-BE49-F238E27FC236}">
                    <a16:creationId xmlns:a16="http://schemas.microsoft.com/office/drawing/2014/main" id="{11415D58-C0D9-4484-A116-F1B01B56C36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578940"/>
                  </p:ext>
                </p:extLst>
              </p:nvPr>
            </p:nvGraphicFramePr>
            <p:xfrm>
              <a:off x="9125237" y="2614623"/>
              <a:ext cx="2966583" cy="211579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966583" cy="2115795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966627" ay="-2082532" az="-56036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04799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Light Gray Cuboid">
                <a:extLst>
                  <a:ext uri="{FF2B5EF4-FFF2-40B4-BE49-F238E27FC236}">
                    <a16:creationId xmlns:a16="http://schemas.microsoft.com/office/drawing/2014/main" id="{11415D58-C0D9-4484-A116-F1B01B56C3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25237" y="2614623"/>
                <a:ext cx="2966583" cy="2115795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61225A02-AC3C-46FE-ADD3-406C5B142DF1}"/>
              </a:ext>
            </a:extLst>
          </p:cNvPr>
          <p:cNvGrpSpPr/>
          <p:nvPr/>
        </p:nvGrpSpPr>
        <p:grpSpPr>
          <a:xfrm>
            <a:off x="10608529" y="3406090"/>
            <a:ext cx="943559" cy="1198204"/>
            <a:chOff x="5539670" y="4869712"/>
            <a:chExt cx="1258079" cy="159760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77F5694-655E-4B30-A85D-20925EFA1B1F}"/>
                </a:ext>
              </a:extLst>
            </p:cNvPr>
            <p:cNvCxnSpPr/>
            <p:nvPr/>
          </p:nvCxnSpPr>
          <p:spPr>
            <a:xfrm>
              <a:off x="5539670" y="5323367"/>
              <a:ext cx="0" cy="114395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604F718-F4DE-4803-8E8B-7D568092BEA8}"/>
                </a:ext>
              </a:extLst>
            </p:cNvPr>
            <p:cNvCxnSpPr>
              <a:cxnSpLocks/>
            </p:cNvCxnSpPr>
            <p:nvPr/>
          </p:nvCxnSpPr>
          <p:spPr>
            <a:xfrm>
              <a:off x="6797749" y="4869712"/>
              <a:ext cx="0" cy="77972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83B74D7-5932-44B3-8B65-8F3905EFC4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9670" y="4869712"/>
              <a:ext cx="1258079" cy="45365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19FF96-EE81-457C-900D-58FBF3ADA6F5}"/>
                </a:ext>
              </a:extLst>
            </p:cNvPr>
            <p:cNvCxnSpPr/>
            <p:nvPr/>
          </p:nvCxnSpPr>
          <p:spPr>
            <a:xfrm flipV="1">
              <a:off x="5539670" y="5649432"/>
              <a:ext cx="1258079" cy="817885"/>
            </a:xfrm>
            <a:prstGeom prst="line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7E45EE0-875D-40AE-AA1C-4EF0150C7E47}"/>
                  </a:ext>
                </a:extLst>
              </p14:cNvPr>
              <p14:cNvContentPartPr/>
              <p14:nvPr/>
            </p14:nvContentPartPr>
            <p14:xfrm>
              <a:off x="11549516" y="3430031"/>
              <a:ext cx="270" cy="27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7E45EE0-875D-40AE-AA1C-4EF0150C7E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42766" y="3423281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5301723-955A-439F-B91C-ED8B710BB17B}"/>
                  </a:ext>
                </a:extLst>
              </p14:cNvPr>
              <p14:cNvContentPartPr/>
              <p14:nvPr/>
            </p14:nvContentPartPr>
            <p14:xfrm>
              <a:off x="11557346" y="3980291"/>
              <a:ext cx="270" cy="27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5301723-955A-439F-B91C-ED8B710BB1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50596" y="3973541"/>
                <a:ext cx="13500" cy="13500"/>
              </a:xfrm>
              <a:prstGeom prst="rect">
                <a:avLst/>
              </a:prstGeom>
            </p:spPr>
          </p:pic>
        </mc:Fallback>
      </mc:AlternateContent>
      <p:sp>
        <p:nvSpPr>
          <p:cNvPr id="84993" name="Oval 84992">
            <a:extLst>
              <a:ext uri="{FF2B5EF4-FFF2-40B4-BE49-F238E27FC236}">
                <a16:creationId xmlns:a16="http://schemas.microsoft.com/office/drawing/2014/main" id="{78B14905-D1E1-41E2-9BA7-06B1EEF7578A}"/>
              </a:ext>
            </a:extLst>
          </p:cNvPr>
          <p:cNvSpPr/>
          <p:nvPr/>
        </p:nvSpPr>
        <p:spPr>
          <a:xfrm>
            <a:off x="10360845" y="3254575"/>
            <a:ext cx="382840" cy="151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A37F48-AAC7-4F79-A88E-62954A00DA54}"/>
              </a:ext>
            </a:extLst>
          </p:cNvPr>
          <p:cNvGrpSpPr/>
          <p:nvPr/>
        </p:nvGrpSpPr>
        <p:grpSpPr>
          <a:xfrm>
            <a:off x="7183774" y="2031522"/>
            <a:ext cx="1817621" cy="4674046"/>
            <a:chOff x="3904488" y="2181106"/>
            <a:chExt cx="1654670" cy="4644358"/>
          </a:xfrm>
        </p:grpSpPr>
        <p:pic>
          <p:nvPicPr>
            <p:cNvPr id="84996" name="Picture 4" descr="Product Image 3">
              <a:extLst>
                <a:ext uri="{FF2B5EF4-FFF2-40B4-BE49-F238E27FC236}">
                  <a16:creationId xmlns:a16="http://schemas.microsoft.com/office/drawing/2014/main" id="{FE41157E-08C2-4360-B2AA-6313F4A8B5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55982" y="2181106"/>
              <a:ext cx="1503176" cy="4644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118D22A-4995-4359-B45E-476858E76C19}"/>
                </a:ext>
              </a:extLst>
            </p:cNvPr>
            <p:cNvSpPr/>
            <p:nvPr/>
          </p:nvSpPr>
          <p:spPr>
            <a:xfrm>
              <a:off x="3904488" y="4768702"/>
              <a:ext cx="521208" cy="4890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bg1"/>
                </a:solidFill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DD9E1467-0884-4F29-BB59-4FBA0E64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b="1" dirty="0"/>
              <a:t>Camera and presentation station Tips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6DDB2BD-3581-47C5-885C-185F95259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68" y="2133600"/>
            <a:ext cx="1234495" cy="123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4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F1E8568-8A83-4D00-9541-71CE952B507F}"/>
              </a:ext>
            </a:extLst>
          </p:cNvPr>
          <p:cNvGrpSpPr/>
          <p:nvPr/>
        </p:nvGrpSpPr>
        <p:grpSpPr>
          <a:xfrm>
            <a:off x="39328" y="1822350"/>
            <a:ext cx="5073376" cy="4977490"/>
            <a:chOff x="7103613" y="1880510"/>
            <a:chExt cx="5073376" cy="4977490"/>
          </a:xfrm>
        </p:grpSpPr>
        <p:pic>
          <p:nvPicPr>
            <p:cNvPr id="5" name="Picture 4" descr="GoToMeeting | Slack App Directory">
              <a:extLst>
                <a:ext uri="{FF2B5EF4-FFF2-40B4-BE49-F238E27FC236}">
                  <a16:creationId xmlns:a16="http://schemas.microsoft.com/office/drawing/2014/main" id="{4E6F91DB-2900-4F2F-A504-AF310A4437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3613" y="2044514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Microsoft Teams - Wikipedia">
              <a:extLst>
                <a:ext uri="{FF2B5EF4-FFF2-40B4-BE49-F238E27FC236}">
                  <a16:creationId xmlns:a16="http://schemas.microsoft.com/office/drawing/2014/main" id="{A94C5027-6C87-48DF-A1E7-C0993B40F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3038" y="5321365"/>
              <a:ext cx="1604963" cy="1487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9CA45D-AB89-4796-A40F-4341D99C9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745" t="44506" r="35234" b="38531"/>
            <a:stretch/>
          </p:blipFill>
          <p:spPr>
            <a:xfrm>
              <a:off x="9026856" y="1880510"/>
              <a:ext cx="3045439" cy="966557"/>
            </a:xfrm>
            <a:prstGeom prst="rect">
              <a:avLst/>
            </a:prstGeom>
          </p:spPr>
        </p:pic>
        <p:pic>
          <p:nvPicPr>
            <p:cNvPr id="7" name="Picture 4" descr="BlueJeans by Verizon (@BlueJeansNet) | Twitter">
              <a:extLst>
                <a:ext uri="{FF2B5EF4-FFF2-40B4-BE49-F238E27FC236}">
                  <a16:creationId xmlns:a16="http://schemas.microsoft.com/office/drawing/2014/main" id="{93E3FED7-4ACF-4181-9413-3D07F883D9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2" t="16703" r="6441" b="16076"/>
            <a:stretch/>
          </p:blipFill>
          <p:spPr bwMode="auto">
            <a:xfrm>
              <a:off x="8106948" y="5417375"/>
              <a:ext cx="1839817" cy="144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webex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076" y="3988134"/>
              <a:ext cx="3343736" cy="1128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microsoft sharepoint logo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281" y="3831345"/>
              <a:ext cx="1470708" cy="1470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Adobe Connect - Wikipedia">
              <a:extLst>
                <a:ext uri="{FF2B5EF4-FFF2-40B4-BE49-F238E27FC236}">
                  <a16:creationId xmlns:a16="http://schemas.microsoft.com/office/drawing/2014/main" id="{7F12680B-91EE-4BEC-9436-CBE784954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2353" y="3011621"/>
              <a:ext cx="1153928" cy="1128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Virtual COLLABORATION  Tools – BE FLEXIBLE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374" y="2379406"/>
            <a:ext cx="6446007" cy="436389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Installed Apps usually more functional &amp; more effective than web version</a:t>
            </a:r>
          </a:p>
          <a:p>
            <a:r>
              <a:rPr lang="en-US" sz="2800" dirty="0"/>
              <a:t>Don’t make a virtual meeting a phone call…use tools to make it collaborative</a:t>
            </a:r>
          </a:p>
          <a:p>
            <a:pPr lvl="1"/>
            <a:r>
              <a:rPr lang="en-US" sz="2400" dirty="0"/>
              <a:t>Chat + Verbal for dialogue</a:t>
            </a:r>
          </a:p>
          <a:p>
            <a:pPr lvl="1"/>
            <a:r>
              <a:rPr lang="en-US" sz="2400" dirty="0"/>
              <a:t>Annotation, collaborative drafting, screen grabs</a:t>
            </a:r>
          </a:p>
          <a:p>
            <a:pPr lvl="1"/>
            <a:r>
              <a:rPr lang="en-US" sz="2400" dirty="0"/>
              <a:t>Video – Not Video?</a:t>
            </a:r>
          </a:p>
          <a:p>
            <a:r>
              <a:rPr lang="en-US" sz="2800" dirty="0"/>
              <a:t>Use technology agnostic methods</a:t>
            </a:r>
          </a:p>
          <a:p>
            <a:pPr lvl="1"/>
            <a:r>
              <a:rPr lang="en-US" sz="2400" dirty="0"/>
              <a:t>Job aides and assistance</a:t>
            </a:r>
          </a:p>
          <a:p>
            <a:pPr lvl="1"/>
            <a:r>
              <a:rPr lang="en-US" sz="2400" dirty="0"/>
              <a:t>“Block Zero” to test channels and tools </a:t>
            </a:r>
            <a:br>
              <a:rPr lang="en-US" sz="2400" dirty="0"/>
            </a:br>
            <a:r>
              <a:rPr lang="en-US" sz="2400" dirty="0"/>
              <a:t>before diving into content with clients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C9CB9-965A-431F-A4C2-F8CD34CADF10}"/>
              </a:ext>
            </a:extLst>
          </p:cNvPr>
          <p:cNvSpPr txBox="1"/>
          <p:nvPr/>
        </p:nvSpPr>
        <p:spPr>
          <a:xfrm>
            <a:off x="5338916" y="1863540"/>
            <a:ext cx="6420465" cy="49244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Practice with the Tools</a:t>
            </a:r>
          </a:p>
        </p:txBody>
      </p:sp>
    </p:spTree>
    <p:extLst>
      <p:ext uri="{BB962C8B-B14F-4D97-AF65-F5344CB8AC3E}">
        <p14:creationId xmlns:p14="http://schemas.microsoft.com/office/powerpoint/2010/main" val="228433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D66C85-76D8-4F2F-A91E-D89E11AEF439}"/>
              </a:ext>
            </a:extLst>
          </p:cNvPr>
          <p:cNvSpPr txBox="1"/>
          <p:nvPr/>
        </p:nvSpPr>
        <p:spPr>
          <a:xfrm>
            <a:off x="7825991" y="1912107"/>
            <a:ext cx="3894061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Personalize an Impersonal Environment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7597EA-8846-42D6-A36F-039DE051E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5990" y="2868581"/>
            <a:ext cx="4002215" cy="3892292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800" dirty="0"/>
              <a:t>Use names as much as possible</a:t>
            </a:r>
          </a:p>
          <a:p>
            <a:r>
              <a:rPr lang="en-US" sz="2800" dirty="0"/>
              <a:t>Recognize &amp; Thank respondents</a:t>
            </a:r>
          </a:p>
          <a:p>
            <a:r>
              <a:rPr lang="en-US" sz="2800" dirty="0"/>
              <a:t>Be positive, even when correcting</a:t>
            </a:r>
          </a:p>
          <a:p>
            <a:r>
              <a:rPr lang="en-US" sz="2800" dirty="0"/>
              <a:t>Mix overhead (group) &amp; direct (by name) verbal and chat questions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BA8A15-E45F-4527-A0FC-BACAEF154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44" y="1870332"/>
            <a:ext cx="7374046" cy="4514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AF65F5-549F-4E8E-84EA-6FF21AD7008C}"/>
              </a:ext>
            </a:extLst>
          </p:cNvPr>
          <p:cNvSpPr/>
          <p:nvPr/>
        </p:nvSpPr>
        <p:spPr>
          <a:xfrm>
            <a:off x="724806" y="1998964"/>
            <a:ext cx="63683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Break down the anonymous look and feel of a virtual session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E3170F-A3A6-4A84-A39B-DAA54047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1164866"/>
            <a:ext cx="11029616" cy="621764"/>
          </a:xfrm>
        </p:spPr>
        <p:txBody>
          <a:bodyPr/>
          <a:lstStyle/>
          <a:p>
            <a:r>
              <a:rPr lang="en-US" b="1" dirty="0"/>
              <a:t>VIRTUAL ENGAGEMENT -  BE personal</a:t>
            </a:r>
          </a:p>
        </p:txBody>
      </p:sp>
    </p:spTree>
    <p:extLst>
      <p:ext uri="{BB962C8B-B14F-4D97-AF65-F5344CB8AC3E}">
        <p14:creationId xmlns:p14="http://schemas.microsoft.com/office/powerpoint/2010/main" val="339100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VIRTUAL ENGAGEMENT – MEANINGFUL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1356" y="2958519"/>
            <a:ext cx="4412506" cy="369201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Use questions to boost dialogue and attention</a:t>
            </a:r>
          </a:p>
          <a:p>
            <a:pPr lvl="1"/>
            <a:r>
              <a:rPr lang="en-US" sz="2600" dirty="0"/>
              <a:t>Group and Individual</a:t>
            </a:r>
          </a:p>
          <a:p>
            <a:pPr lvl="1"/>
            <a:r>
              <a:rPr lang="en-US" sz="2600" dirty="0"/>
              <a:t>Open and Closed </a:t>
            </a:r>
          </a:p>
          <a:p>
            <a:pPr lvl="1"/>
            <a:r>
              <a:rPr lang="en-US" sz="2600" dirty="0"/>
              <a:t>Multichannel the questions</a:t>
            </a:r>
          </a:p>
          <a:p>
            <a:pPr lvl="1"/>
            <a:r>
              <a:rPr lang="en-US" sz="2600" dirty="0"/>
              <a:t>Polling w/embedded tools</a:t>
            </a:r>
          </a:p>
          <a:p>
            <a:r>
              <a:rPr lang="en-US" sz="2800" dirty="0"/>
              <a:t>Pull formative &amp; summative thoughts and ideas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A34106-8384-4775-A56E-300E390BB45E}"/>
              </a:ext>
            </a:extLst>
          </p:cNvPr>
          <p:cNvGrpSpPr/>
          <p:nvPr/>
        </p:nvGrpSpPr>
        <p:grpSpPr>
          <a:xfrm>
            <a:off x="462115" y="1998000"/>
            <a:ext cx="6971073" cy="4370487"/>
            <a:chOff x="428067" y="1943687"/>
            <a:chExt cx="7387465" cy="4489262"/>
          </a:xfrm>
        </p:grpSpPr>
        <p:pic>
          <p:nvPicPr>
            <p:cNvPr id="6" name="Picture 2" descr="VCL">
              <a:extLst>
                <a:ext uri="{FF2B5EF4-FFF2-40B4-BE49-F238E27FC236}">
                  <a16:creationId xmlns:a16="http://schemas.microsoft.com/office/drawing/2014/main" id="{37AD95E2-94B2-47A1-B027-CB7B794E8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67" y="1943687"/>
              <a:ext cx="7387465" cy="44892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phic 6" descr="Badge Question Mark">
              <a:extLst>
                <a:ext uri="{FF2B5EF4-FFF2-40B4-BE49-F238E27FC236}">
                  <a16:creationId xmlns:a16="http://schemas.microsoft.com/office/drawing/2014/main" id="{3D2EDD59-C6CB-4C0B-BC10-95FD686B0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07217" y="3105371"/>
              <a:ext cx="1676137" cy="167613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1F28DB-6988-40EB-9AF0-04C89866EF64}"/>
                </a:ext>
              </a:extLst>
            </p:cNvPr>
            <p:cNvSpPr txBox="1"/>
            <p:nvPr/>
          </p:nvSpPr>
          <p:spPr>
            <a:xfrm>
              <a:off x="823403" y="2023574"/>
              <a:ext cx="6594852" cy="1106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Don’t Brief or Lecture: Question and Interact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031FA48-0918-425D-8D3C-8753D2FB74CA}"/>
              </a:ext>
            </a:extLst>
          </p:cNvPr>
          <p:cNvSpPr txBox="1"/>
          <p:nvPr/>
        </p:nvSpPr>
        <p:spPr>
          <a:xfrm>
            <a:off x="7545334" y="1978384"/>
            <a:ext cx="4184551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Boost interaction during virtual sessions</a:t>
            </a:r>
          </a:p>
        </p:txBody>
      </p:sp>
    </p:spTree>
    <p:extLst>
      <p:ext uri="{BB962C8B-B14F-4D97-AF65-F5344CB8AC3E}">
        <p14:creationId xmlns:p14="http://schemas.microsoft.com/office/powerpoint/2010/main" val="326051754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7997</TotalTime>
  <Words>1145</Words>
  <Application>Microsoft Office PowerPoint</Application>
  <PresentationFormat>Widescreen</PresentationFormat>
  <Paragraphs>140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Wingdings</vt:lpstr>
      <vt:lpstr>Wingdings 2</vt:lpstr>
      <vt:lpstr>Dividend</vt:lpstr>
      <vt:lpstr>Virtual ENGAGEMENT in a covid-19  world</vt:lpstr>
      <vt:lpstr>introductions</vt:lpstr>
      <vt:lpstr>Your ENGAGEMENT in a virtual world</vt:lpstr>
      <vt:lpstr>Camera and presentation station Tips</vt:lpstr>
      <vt:lpstr>Camera and presentation STATION Tips</vt:lpstr>
      <vt:lpstr>Camera and presentation station Tips</vt:lpstr>
      <vt:lpstr>Virtual COLLABORATION  Tools – BE FLEXIBLE</vt:lpstr>
      <vt:lpstr>VIRTUAL ENGAGEMENT -  BE personal</vt:lpstr>
      <vt:lpstr>VIRTUAL ENGAGEMENT – MEANINGFUL INTERACTION</vt:lpstr>
      <vt:lpstr>VIRTUAL ENGAGEMENT:  REPLACE NONVERBALS</vt:lpstr>
      <vt:lpstr>VIRTUAL networking – building bridges</vt:lpstr>
      <vt:lpstr>VIRTUAL NETWORKING – THE ART OF THE POSSIBLE</vt:lpstr>
      <vt:lpstr>Summary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effectively in a virtual environment</dc:title>
  <dc:creator>rarnold@ihthrs.com;RichArnold1982@gmail.com</dc:creator>
  <cp:lastModifiedBy>Richard Arnold</cp:lastModifiedBy>
  <cp:revision>464</cp:revision>
  <dcterms:created xsi:type="dcterms:W3CDTF">2018-08-18T22:33:07Z</dcterms:created>
  <dcterms:modified xsi:type="dcterms:W3CDTF">2020-09-16T19:30:06Z</dcterms:modified>
</cp:coreProperties>
</file>